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autoCompressPictures="0">
  <p:sldMasterIdLst>
    <p:sldMasterId id="2147483648" r:id="rId1"/>
  </p:sldMasterIdLst>
  <p:notesMasterIdLst>
    <p:notesMasterId r:id="rId34"/>
  </p:notesMasterIdLst>
  <p:sldIdLst>
    <p:sldId id="283" r:id="rId2"/>
    <p:sldId id="277" r:id="rId3"/>
    <p:sldId id="305" r:id="rId4"/>
    <p:sldId id="315" r:id="rId5"/>
    <p:sldId id="282" r:id="rId6"/>
    <p:sldId id="308" r:id="rId7"/>
    <p:sldId id="264" r:id="rId8"/>
    <p:sldId id="306" r:id="rId9"/>
    <p:sldId id="284" r:id="rId10"/>
    <p:sldId id="293" r:id="rId11"/>
    <p:sldId id="307" r:id="rId12"/>
    <p:sldId id="310" r:id="rId13"/>
    <p:sldId id="324" r:id="rId14"/>
    <p:sldId id="323" r:id="rId15"/>
    <p:sldId id="325" r:id="rId16"/>
    <p:sldId id="326" r:id="rId17"/>
    <p:sldId id="309" r:id="rId18"/>
    <p:sldId id="318" r:id="rId19"/>
    <p:sldId id="319" r:id="rId20"/>
    <p:sldId id="320" r:id="rId21"/>
    <p:sldId id="289" r:id="rId22"/>
    <p:sldId id="300" r:id="rId23"/>
    <p:sldId id="311" r:id="rId24"/>
    <p:sldId id="313" r:id="rId25"/>
    <p:sldId id="312" r:id="rId26"/>
    <p:sldId id="296" r:id="rId27"/>
    <p:sldId id="288" r:id="rId28"/>
    <p:sldId id="322" r:id="rId29"/>
    <p:sldId id="321" r:id="rId30"/>
    <p:sldId id="314" r:id="rId31"/>
    <p:sldId id="298" r:id="rId32"/>
    <p:sldId id="302" r:id="rId33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5" roundtripDataSignature="AMtx7mhSaRiTD9uDhGJ3nUfwohnl+c0Rs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99D1669-8ABF-C2A9-5CB8-E04881D32DB9}" v="24" dt="2024-04-29T00:29:44.972"/>
    <p1510:client id="{8C1B27CF-B7C0-8611-298F-62817BF989EF}" v="922" dt="2024-04-28T22:43:49.170"/>
    <p1510:client id="{AAB6ABFB-14D8-CEA2-C2A3-39F853D5B67D}" v="1388" dt="2024-04-28T22:45:39.192"/>
    <p1510:client id="{B0BF6EA2-ECAC-758C-03FF-B496230E2911}" v="1189" dt="2024-04-28T22:47:03.44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40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customschemas.google.com/relationships/presentationmetadata" Target="NUL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783692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914969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30891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095748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287586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12364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962664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9890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176475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583351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062209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234851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966810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094293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211933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" name="Google Shape;25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" name="Google Shape;30;p17">
            <a:extLst>
              <a:ext uri="{FF2B5EF4-FFF2-40B4-BE49-F238E27FC236}">
                <a16:creationId xmlns:a16="http://schemas.microsoft.com/office/drawing/2014/main" id="{A6DFE4EB-C21B-0044-A64A-B976F7500277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5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25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7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7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18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9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9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19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19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19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2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22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3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3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Google Shape;68;p23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24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jpe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9.png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45;p7">
            <a:extLst>
              <a:ext uri="{FF2B5EF4-FFF2-40B4-BE49-F238E27FC236}">
                <a16:creationId xmlns:a16="http://schemas.microsoft.com/office/drawing/2014/main" id="{C1FA7C40-A5CF-024C-8FE8-5396C6906587}"/>
              </a:ext>
            </a:extLst>
          </p:cNvPr>
          <p:cNvSpPr/>
          <p:nvPr/>
        </p:nvSpPr>
        <p:spPr>
          <a:xfrm rot="10800000" flipH="1">
            <a:off x="-1" y="8163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1B4284"/>
              </a:gs>
              <a:gs pos="100000">
                <a:srgbClr val="13294B"/>
              </a:gs>
            </a:gsLst>
            <a:lin ang="18900000" scaled="1"/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 descr="A close up of a newspaper&#10;&#10;Description automatically generated">
            <a:extLst>
              <a:ext uri="{FF2B5EF4-FFF2-40B4-BE49-F238E27FC236}">
                <a16:creationId xmlns:a16="http://schemas.microsoft.com/office/drawing/2014/main" id="{249122D5-F0B6-6948-B395-9DF02DCB4E9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8164"/>
            <a:ext cx="12192000" cy="6858000"/>
          </a:xfrm>
          <a:prstGeom prst="rect">
            <a:avLst/>
          </a:prstGeom>
        </p:spPr>
      </p:pic>
      <p:sp>
        <p:nvSpPr>
          <p:cNvPr id="4" name="Google Shape;97;p1">
            <a:extLst>
              <a:ext uri="{FF2B5EF4-FFF2-40B4-BE49-F238E27FC236}">
                <a16:creationId xmlns:a16="http://schemas.microsoft.com/office/drawing/2014/main" id="{6EE6B1E5-9B9E-FD48-9F48-627803FDB7F5}"/>
              </a:ext>
            </a:extLst>
          </p:cNvPr>
          <p:cNvSpPr txBox="1"/>
          <p:nvPr/>
        </p:nvSpPr>
        <p:spPr>
          <a:xfrm>
            <a:off x="1134035" y="2553964"/>
            <a:ext cx="9923929" cy="20312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4500" b="1" i="0" u="none" strike="noStrike" cap="none">
                <a:solidFill>
                  <a:schemeClr val="lt1"/>
                </a:solidFill>
                <a:latin typeface="+mn-lt"/>
                <a:ea typeface="Helvetica Neue"/>
                <a:cs typeface="Helvetica Neue"/>
                <a:sym typeface="Helvetica Neue"/>
              </a:rPr>
              <a:t>Seeing-Eye Hat</a:t>
            </a:r>
            <a:endParaRPr sz="4500">
              <a:latin typeface="+mn-lt"/>
            </a:endParaRPr>
          </a:p>
          <a:p>
            <a:pPr lvl="0" algn="ctr">
              <a:spcBef>
                <a:spcPts val="600"/>
              </a:spcBef>
            </a:pPr>
            <a:r>
              <a:rPr lang="en-US" sz="2500">
                <a:solidFill>
                  <a:schemeClr val="lt1"/>
                </a:solidFill>
                <a:latin typeface="+mn-lt"/>
                <a:ea typeface="Helvetica Neue"/>
                <a:cs typeface="Helvetica Neue"/>
                <a:sym typeface="Helvetica Neue"/>
              </a:rPr>
              <a:t>Electrical &amp; Computer Engineering</a:t>
            </a:r>
          </a:p>
          <a:p>
            <a:pPr lvl="0" algn="ctr">
              <a:spcBef>
                <a:spcPts val="600"/>
              </a:spcBef>
            </a:pPr>
            <a:endParaRPr lang="en-US" sz="1800">
              <a:solidFill>
                <a:schemeClr val="lt1"/>
              </a:solidFill>
              <a:latin typeface="+mn-lt"/>
              <a:ea typeface="Helvetica Neue"/>
              <a:cs typeface="Helvetica Neue"/>
              <a:sym typeface="Helvetica Neue"/>
            </a:endParaRPr>
          </a:p>
          <a:p>
            <a:pPr lvl="0" algn="ctr">
              <a:spcBef>
                <a:spcPts val="600"/>
              </a:spcBef>
            </a:pPr>
            <a:r>
              <a:rPr lang="en-US" sz="1800">
                <a:solidFill>
                  <a:schemeClr val="lt1"/>
                </a:solidFill>
                <a:latin typeface="+mn-lt"/>
                <a:ea typeface="Helvetica Neue"/>
                <a:cs typeface="Helvetica Neue"/>
                <a:sym typeface="Helvetica Neue"/>
              </a:rPr>
              <a:t>Mitchell Gilmer, Matthew Esses, Shreya Venkat</a:t>
            </a:r>
          </a:p>
        </p:txBody>
      </p:sp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8FBAA0E1-3AE3-CC42-A2EA-C66D0BE988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1007" y="852965"/>
            <a:ext cx="2909982" cy="754082"/>
          </a:xfrm>
          <a:prstGeom prst="rect">
            <a:avLst/>
          </a:prstGeom>
        </p:spPr>
      </p:pic>
      <p:sp>
        <p:nvSpPr>
          <p:cNvPr id="6" name="Google Shape;98;p1">
            <a:extLst>
              <a:ext uri="{FF2B5EF4-FFF2-40B4-BE49-F238E27FC236}">
                <a16:creationId xmlns:a16="http://schemas.microsoft.com/office/drawing/2014/main" id="{5C6D8374-322F-A84C-B20A-504C6528FDDA}"/>
              </a:ext>
            </a:extLst>
          </p:cNvPr>
          <p:cNvSpPr txBox="1"/>
          <p:nvPr/>
        </p:nvSpPr>
        <p:spPr>
          <a:xfrm>
            <a:off x="3922059" y="5413888"/>
            <a:ext cx="4347882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spc="300">
                <a:solidFill>
                  <a:schemeClr val="bg1"/>
                </a:solidFill>
                <a:latin typeface="+mn-lt"/>
                <a:sym typeface="Helvetica Neue Light"/>
              </a:rPr>
              <a:t>4/30/2024</a:t>
            </a:r>
            <a:endParaRPr sz="1800" spc="30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816134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47;p7">
            <a:extLst>
              <a:ext uri="{FF2B5EF4-FFF2-40B4-BE49-F238E27FC236}">
                <a16:creationId xmlns:a16="http://schemas.microsoft.com/office/drawing/2014/main" id="{78B6311E-BC39-234F-80E9-551F2FB4C69F}"/>
              </a:ext>
            </a:extLst>
          </p:cNvPr>
          <p:cNvSpPr txBox="1">
            <a:spLocks/>
          </p:cNvSpPr>
          <p:nvPr/>
        </p:nvSpPr>
        <p:spPr>
          <a:xfrm>
            <a:off x="376810" y="1334279"/>
            <a:ext cx="5442100" cy="48211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>
              <a:buSzPts val="3000"/>
            </a:pPr>
            <a:r>
              <a:rPr lang="en-US" sz="2600" b="1">
                <a:solidFill>
                  <a:srgbClr val="E84B36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Control Unit</a:t>
            </a:r>
            <a:endParaRPr lang="en-US" sz="2600" b="1">
              <a:solidFill>
                <a:srgbClr val="E84B3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SzPts val="2000"/>
            </a:pPr>
            <a:endParaRPr lang="en-US" sz="1800">
              <a:solidFill>
                <a:schemeClr val="tx1"/>
              </a:solidFill>
              <a:latin typeface="Arial" panose="020B0604020202020204" pitchFamily="34" charset="0"/>
              <a:ea typeface="Helvetica Neue Light"/>
              <a:cs typeface="Arial" panose="020B0604020202020204" pitchFamily="34" charset="0"/>
              <a:sym typeface="Helvetica Neue Light"/>
            </a:endParaRPr>
          </a:p>
          <a:p>
            <a:pPr rtl="0" fontAlgn="base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STM32 was replaced with an Arduino Mega after programming problems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i="0" u="none" strike="noStrike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Motor position tracking is now done with a single hall effect sensor instead of an array</a:t>
            </a:r>
          </a:p>
          <a:p>
            <a:pPr marL="285750" indent="-285750">
              <a:buSzPts val="2000"/>
              <a:buFont typeface="Arial" panose="020B0604020202020204" pitchFamily="34" charset="0"/>
              <a:buChar char="•"/>
            </a:pPr>
            <a:endParaRPr lang="en-US" sz="1800">
              <a:solidFill>
                <a:schemeClr val="tx1"/>
              </a:solidFill>
              <a:latin typeface="Arial" panose="020B0604020202020204" pitchFamily="34" charset="0"/>
              <a:ea typeface="Helvetica Neue Light"/>
              <a:cs typeface="Arial" panose="020B0604020202020204" pitchFamily="34" charset="0"/>
              <a:sym typeface="Helvetica Neue Light"/>
            </a:endParaRPr>
          </a:p>
        </p:txBody>
      </p:sp>
      <p:sp>
        <p:nvSpPr>
          <p:cNvPr id="10" name="Google Shape;147;p7">
            <a:extLst>
              <a:ext uri="{FF2B5EF4-FFF2-40B4-BE49-F238E27FC236}">
                <a16:creationId xmlns:a16="http://schemas.microsoft.com/office/drawing/2014/main" id="{97D82DD8-D8FD-C34A-ADC4-A5ECF2A87CB4}"/>
              </a:ext>
            </a:extLst>
          </p:cNvPr>
          <p:cNvSpPr txBox="1">
            <a:spLocks/>
          </p:cNvSpPr>
          <p:nvPr/>
        </p:nvSpPr>
        <p:spPr>
          <a:xfrm>
            <a:off x="6158774" y="1334279"/>
            <a:ext cx="5442100" cy="48211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>
              <a:buSzPts val="3000"/>
            </a:pPr>
            <a:r>
              <a:rPr lang="en-US" sz="2600" b="1">
                <a:solidFill>
                  <a:srgbClr val="E84B36"/>
                </a:solidFill>
                <a:latin typeface="Arial" panose="020B0604020202020204" pitchFamily="34" charset="0"/>
                <a:cs typeface="Arial" panose="020B0604020202020204" pitchFamily="34" charset="0"/>
                <a:sym typeface="Helvetica Neue Light"/>
              </a:rPr>
              <a:t>Scanning and Sensing</a:t>
            </a:r>
            <a:endParaRPr lang="en-US" sz="2600" b="1">
              <a:solidFill>
                <a:srgbClr val="E84B3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SzPts val="2000"/>
            </a:pPr>
            <a:endParaRPr lang="en-US" sz="1800">
              <a:solidFill>
                <a:schemeClr val="tx1"/>
              </a:solidFill>
              <a:latin typeface="Arial" panose="020B0604020202020204" pitchFamily="34" charset="0"/>
              <a:ea typeface="Helvetica Neue Light"/>
              <a:cs typeface="Arial" panose="020B0604020202020204" pitchFamily="34" charset="0"/>
              <a:sym typeface="Helvetica Neue Light"/>
            </a:endParaRPr>
          </a:p>
          <a:p>
            <a:pPr fontAlgn="base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800"/>
              <a:t> Brushed</a:t>
            </a:r>
            <a:r>
              <a:rPr lang="en-US" sz="1800" b="0" i="0" u="none" strike="noStrike">
                <a:solidFill>
                  <a:srgbClr val="000000"/>
                </a:solidFill>
                <a:effectLst/>
              </a:rPr>
              <a:t> motor was replaced with a Stepper motor for better control and position tracking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i="0" u="none" strike="noStrike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sz="1800" b="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Accelerometer was removed entirely after approval from Professor Fliflet </a:t>
            </a:r>
          </a:p>
          <a:p>
            <a:pPr>
              <a:buSzPts val="2000"/>
            </a:pPr>
            <a:endParaRPr lang="en-US" sz="1800">
              <a:solidFill>
                <a:schemeClr val="tx1"/>
              </a:solidFill>
              <a:latin typeface="Arial" panose="020B0604020202020204" pitchFamily="34" charset="0"/>
              <a:ea typeface="Helvetica Neue Light"/>
              <a:cs typeface="Arial" panose="020B0604020202020204" pitchFamily="34" charset="0"/>
              <a:sym typeface="Helvetica Neue Light"/>
            </a:endParaRPr>
          </a:p>
        </p:txBody>
      </p:sp>
      <p:sp>
        <p:nvSpPr>
          <p:cNvPr id="11" name="Google Shape;145;p7">
            <a:extLst>
              <a:ext uri="{FF2B5EF4-FFF2-40B4-BE49-F238E27FC236}">
                <a16:creationId xmlns:a16="http://schemas.microsoft.com/office/drawing/2014/main" id="{BE2E93E6-D00B-F14D-A0D6-31322EC9D310}"/>
              </a:ext>
            </a:extLst>
          </p:cNvPr>
          <p:cNvSpPr/>
          <p:nvPr/>
        </p:nvSpPr>
        <p:spPr>
          <a:xfrm rot="10800000" flipH="1">
            <a:off x="0" y="6437013"/>
            <a:ext cx="12192000" cy="420987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bg1">
                  <a:lumMod val="75000"/>
                </a:schemeClr>
              </a:gs>
            </a:gsLst>
            <a:lin ang="0" scaled="1"/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100;p1">
            <a:extLst>
              <a:ext uri="{FF2B5EF4-FFF2-40B4-BE49-F238E27FC236}">
                <a16:creationId xmlns:a16="http://schemas.microsoft.com/office/drawing/2014/main" id="{C0C6FF5B-A16D-B943-8158-9394C4171284}"/>
              </a:ext>
            </a:extLst>
          </p:cNvPr>
          <p:cNvSpPr txBox="1"/>
          <p:nvPr/>
        </p:nvSpPr>
        <p:spPr>
          <a:xfrm>
            <a:off x="9335597" y="6524381"/>
            <a:ext cx="24734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r"/>
            <a:r>
              <a:rPr lang="en-US" sz="900" spc="200">
                <a:solidFill>
                  <a:schemeClr val="bg1"/>
                </a:solidFill>
                <a:ea typeface="Helvetica Neue Light"/>
                <a:cs typeface="Helvetica Neue Light"/>
                <a:sym typeface="Helvetica Neue Light"/>
              </a:rPr>
              <a:t>GRAINGER ENGINEERING</a:t>
            </a:r>
          </a:p>
        </p:txBody>
      </p:sp>
      <p:sp>
        <p:nvSpPr>
          <p:cNvPr id="14" name="Google Shape;145;p7">
            <a:extLst>
              <a:ext uri="{FF2B5EF4-FFF2-40B4-BE49-F238E27FC236}">
                <a16:creationId xmlns:a16="http://schemas.microsoft.com/office/drawing/2014/main" id="{7E001436-5A3C-5746-9498-E58534FAD758}"/>
              </a:ext>
            </a:extLst>
          </p:cNvPr>
          <p:cNvSpPr/>
          <p:nvPr/>
        </p:nvSpPr>
        <p:spPr>
          <a:xfrm rot="10800000" flipH="1">
            <a:off x="0" y="-7695"/>
            <a:ext cx="12192000" cy="868218"/>
          </a:xfrm>
          <a:prstGeom prst="rect">
            <a:avLst/>
          </a:prstGeom>
          <a:gradFill>
            <a:gsLst>
              <a:gs pos="0">
                <a:srgbClr val="1B4284"/>
              </a:gs>
              <a:gs pos="100000">
                <a:srgbClr val="13294B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" name="Picture 14" descr="A close up of a logo&#10;&#10;Description automatically generated">
            <a:extLst>
              <a:ext uri="{FF2B5EF4-FFF2-40B4-BE49-F238E27FC236}">
                <a16:creationId xmlns:a16="http://schemas.microsoft.com/office/drawing/2014/main" id="{A9194208-BB88-DA45-8C43-B250F5F37B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4210" y="228014"/>
            <a:ext cx="277906" cy="401420"/>
          </a:xfrm>
          <a:prstGeom prst="rect">
            <a:avLst/>
          </a:prstGeom>
        </p:spPr>
      </p:pic>
      <p:sp>
        <p:nvSpPr>
          <p:cNvPr id="16" name="Google Shape;100;p1">
            <a:extLst>
              <a:ext uri="{FF2B5EF4-FFF2-40B4-BE49-F238E27FC236}">
                <a16:creationId xmlns:a16="http://schemas.microsoft.com/office/drawing/2014/main" id="{226FBA8E-8ED2-0F48-B1E6-A03B9736B136}"/>
              </a:ext>
            </a:extLst>
          </p:cNvPr>
          <p:cNvSpPr txBox="1"/>
          <p:nvPr/>
        </p:nvSpPr>
        <p:spPr>
          <a:xfrm>
            <a:off x="376810" y="204051"/>
            <a:ext cx="10910026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3200" u="none" strike="noStrike" cap="none">
                <a:solidFill>
                  <a:schemeClr val="lt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Major Changes</a:t>
            </a:r>
            <a:r>
              <a:rPr lang="en-US" sz="3200">
                <a:solidFill>
                  <a:schemeClr val="lt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 </a:t>
            </a:r>
            <a:endParaRPr lang="en-US" sz="3200">
              <a:solidFill>
                <a:schemeClr val="lt1"/>
              </a:solidFill>
              <a:latin typeface="+mn-lt"/>
              <a:ea typeface="Helvetica Neue Light"/>
              <a:cs typeface="Helvetica Neue Light"/>
            </a:endParaRPr>
          </a:p>
        </p:txBody>
      </p:sp>
      <p:sp>
        <p:nvSpPr>
          <p:cNvPr id="23" name="Google Shape;100;p1">
            <a:extLst>
              <a:ext uri="{FF2B5EF4-FFF2-40B4-BE49-F238E27FC236}">
                <a16:creationId xmlns:a16="http://schemas.microsoft.com/office/drawing/2014/main" id="{C865358C-63D1-1740-B1DF-3B934ADD671F}"/>
              </a:ext>
            </a:extLst>
          </p:cNvPr>
          <p:cNvSpPr txBox="1"/>
          <p:nvPr/>
        </p:nvSpPr>
        <p:spPr>
          <a:xfrm>
            <a:off x="376807" y="6524381"/>
            <a:ext cx="7991337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sz="900" spc="200">
                <a:solidFill>
                  <a:schemeClr val="bg1"/>
                </a:solidFill>
                <a:ea typeface="Helvetica Neue Light"/>
                <a:cs typeface="Helvetica Neue Light"/>
                <a:sym typeface="Helvetica Neue Light"/>
              </a:rPr>
              <a:t>ELECTRICAL &amp; COMPUTER ENGINEERING</a:t>
            </a:r>
          </a:p>
        </p:txBody>
      </p:sp>
    </p:spTree>
    <p:extLst>
      <p:ext uri="{BB962C8B-B14F-4D97-AF65-F5344CB8AC3E}">
        <p14:creationId xmlns:p14="http://schemas.microsoft.com/office/powerpoint/2010/main" val="41845200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8"/>
          <p:cNvSpPr txBox="1"/>
          <p:nvPr/>
        </p:nvSpPr>
        <p:spPr>
          <a:xfrm>
            <a:off x="555951" y="6017005"/>
            <a:ext cx="11003198" cy="423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 Light"/>
              <a:buNone/>
            </a:pPr>
            <a:r>
              <a:rPr lang="en-US" sz="1600">
                <a:latin typeface="+mn-lt"/>
              </a:rPr>
              <a:t>Excerpt from the verification tables for the Control and Sensing Units</a:t>
            </a:r>
            <a:endParaRPr sz="1600">
              <a:latin typeface="+mn-lt"/>
            </a:endParaRPr>
          </a:p>
        </p:txBody>
      </p:sp>
      <p:sp>
        <p:nvSpPr>
          <p:cNvPr id="20" name="Google Shape;145;p7">
            <a:extLst>
              <a:ext uri="{FF2B5EF4-FFF2-40B4-BE49-F238E27FC236}">
                <a16:creationId xmlns:a16="http://schemas.microsoft.com/office/drawing/2014/main" id="{5DE4B35C-AD2D-8148-A3D7-1E1ED7909233}"/>
              </a:ext>
            </a:extLst>
          </p:cNvPr>
          <p:cNvSpPr/>
          <p:nvPr/>
        </p:nvSpPr>
        <p:spPr>
          <a:xfrm rot="10800000" flipH="1">
            <a:off x="0" y="6437013"/>
            <a:ext cx="12192000" cy="420987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bg1">
                  <a:lumMod val="75000"/>
                </a:schemeClr>
              </a:gs>
            </a:gsLst>
            <a:lin ang="0" scaled="1"/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100;p1">
            <a:extLst>
              <a:ext uri="{FF2B5EF4-FFF2-40B4-BE49-F238E27FC236}">
                <a16:creationId xmlns:a16="http://schemas.microsoft.com/office/drawing/2014/main" id="{97A51456-7BB9-BA42-8AC0-3FBAA7ADE334}"/>
              </a:ext>
            </a:extLst>
          </p:cNvPr>
          <p:cNvSpPr txBox="1"/>
          <p:nvPr/>
        </p:nvSpPr>
        <p:spPr>
          <a:xfrm>
            <a:off x="9335597" y="6524381"/>
            <a:ext cx="24734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r"/>
            <a:r>
              <a:rPr lang="en-US" sz="900" spc="200">
                <a:solidFill>
                  <a:schemeClr val="bg1"/>
                </a:solidFill>
                <a:ea typeface="Helvetica Neue Light"/>
                <a:cs typeface="Helvetica Neue Light"/>
                <a:sym typeface="Helvetica Neue Light"/>
              </a:rPr>
              <a:t>GRAINGER ENGINEERING</a:t>
            </a:r>
          </a:p>
        </p:txBody>
      </p:sp>
      <p:sp>
        <p:nvSpPr>
          <p:cNvPr id="23" name="Google Shape;145;p7">
            <a:extLst>
              <a:ext uri="{FF2B5EF4-FFF2-40B4-BE49-F238E27FC236}">
                <a16:creationId xmlns:a16="http://schemas.microsoft.com/office/drawing/2014/main" id="{3DE14F04-2DDF-9A49-941F-4E19DD8F838E}"/>
              </a:ext>
            </a:extLst>
          </p:cNvPr>
          <p:cNvSpPr/>
          <p:nvPr/>
        </p:nvSpPr>
        <p:spPr>
          <a:xfrm rot="10800000" flipH="1">
            <a:off x="0" y="-7695"/>
            <a:ext cx="12192000" cy="868218"/>
          </a:xfrm>
          <a:prstGeom prst="rect">
            <a:avLst/>
          </a:prstGeom>
          <a:gradFill>
            <a:gsLst>
              <a:gs pos="0">
                <a:srgbClr val="1B4284"/>
              </a:gs>
              <a:gs pos="100000">
                <a:srgbClr val="13294B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" name="Picture 23" descr="A close up of a logo&#10;&#10;Description automatically generated">
            <a:extLst>
              <a:ext uri="{FF2B5EF4-FFF2-40B4-BE49-F238E27FC236}">
                <a16:creationId xmlns:a16="http://schemas.microsoft.com/office/drawing/2014/main" id="{64F39A5D-F812-0B44-A021-03BEB2D97A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4210" y="228014"/>
            <a:ext cx="277906" cy="401420"/>
          </a:xfrm>
          <a:prstGeom prst="rect">
            <a:avLst/>
          </a:prstGeom>
        </p:spPr>
      </p:pic>
      <p:sp>
        <p:nvSpPr>
          <p:cNvPr id="25" name="Google Shape;100;p1">
            <a:extLst>
              <a:ext uri="{FF2B5EF4-FFF2-40B4-BE49-F238E27FC236}">
                <a16:creationId xmlns:a16="http://schemas.microsoft.com/office/drawing/2014/main" id="{F16B2361-653D-7E4D-8721-180599C301C2}"/>
              </a:ext>
            </a:extLst>
          </p:cNvPr>
          <p:cNvSpPr txBox="1"/>
          <p:nvPr/>
        </p:nvSpPr>
        <p:spPr>
          <a:xfrm>
            <a:off x="376810" y="204051"/>
            <a:ext cx="10910026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u="none" strike="noStrike" cap="none">
                <a:solidFill>
                  <a:schemeClr val="lt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LiDAR Verification</a:t>
            </a:r>
            <a:endParaRPr lang="en-US" sz="3200">
              <a:solidFill>
                <a:schemeClr val="lt1"/>
              </a:solidFill>
              <a:latin typeface="+mn-lt"/>
              <a:ea typeface="Helvetica Neue Light"/>
              <a:cs typeface="Helvetica Neue Light"/>
            </a:endParaRPr>
          </a:p>
        </p:txBody>
      </p:sp>
      <p:sp>
        <p:nvSpPr>
          <p:cNvPr id="17" name="Google Shape;100;p1">
            <a:extLst>
              <a:ext uri="{FF2B5EF4-FFF2-40B4-BE49-F238E27FC236}">
                <a16:creationId xmlns:a16="http://schemas.microsoft.com/office/drawing/2014/main" id="{AC844609-CFC1-CC48-88D3-321A0E2CF25F}"/>
              </a:ext>
            </a:extLst>
          </p:cNvPr>
          <p:cNvSpPr txBox="1"/>
          <p:nvPr/>
        </p:nvSpPr>
        <p:spPr>
          <a:xfrm>
            <a:off x="376807" y="6524381"/>
            <a:ext cx="7991337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sz="900" spc="200">
                <a:solidFill>
                  <a:schemeClr val="bg1"/>
                </a:solidFill>
                <a:ea typeface="Helvetica Neue Light"/>
                <a:cs typeface="Helvetica Neue Light"/>
                <a:sym typeface="Helvetica Neue Light"/>
              </a:rPr>
              <a:t>ELECTRICAL &amp; COMPUTER ENGINEERING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E62D78F0-C135-7B93-7026-1732FED988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16100" y="1096234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1EE1B5E-77D9-2713-191C-8172CC6372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6293901"/>
              </p:ext>
            </p:extLst>
          </p:nvPr>
        </p:nvGraphicFramePr>
        <p:xfrm>
          <a:off x="1055614" y="1111541"/>
          <a:ext cx="10001562" cy="46838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3854">
                  <a:extLst>
                    <a:ext uri="{9D8B030D-6E8A-4147-A177-3AD203B41FA5}">
                      <a16:colId xmlns:a16="http://schemas.microsoft.com/office/drawing/2014/main" val="2644176700"/>
                    </a:ext>
                  </a:extLst>
                </a:gridCol>
                <a:gridCol w="3333854">
                  <a:extLst>
                    <a:ext uri="{9D8B030D-6E8A-4147-A177-3AD203B41FA5}">
                      <a16:colId xmlns:a16="http://schemas.microsoft.com/office/drawing/2014/main" val="1226762198"/>
                    </a:ext>
                  </a:extLst>
                </a:gridCol>
                <a:gridCol w="3333854">
                  <a:extLst>
                    <a:ext uri="{9D8B030D-6E8A-4147-A177-3AD203B41FA5}">
                      <a16:colId xmlns:a16="http://schemas.microsoft.com/office/drawing/2014/main" val="3075900643"/>
                    </a:ext>
                  </a:extLst>
                </a:gridCol>
              </a:tblGrid>
              <a:tr h="556921">
                <a:tc>
                  <a:txBody>
                    <a:bodyPr/>
                    <a:lstStyle/>
                    <a:p>
                      <a:r>
                        <a:rPr lang="en-US" sz="2000"/>
                        <a:t>Requirement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/>
                        <a:t>Verification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/>
                        <a:t>Results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4331795"/>
                  </a:ext>
                </a:extLst>
              </a:tr>
              <a:tr h="4126936">
                <a:tc>
                  <a:txBody>
                    <a:bodyPr/>
                    <a:lstStyle/>
                    <a:p>
                      <a:pPr rtl="0" fontAlgn="base">
                        <a:spcBef>
                          <a:spcPts val="0"/>
                        </a:spcBef>
                        <a:spcAft>
                          <a:spcPts val="1800"/>
                        </a:spcAft>
                        <a:buFont typeface="+mj-lt"/>
                        <a:buAutoNum type="arabicPeriod"/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The control unit must be able to read and process distance data from the LiDAR sensor within a 10% margin of error.</a:t>
                      </a:r>
                    </a:p>
                    <a:p>
                      <a:pPr rtl="0" fontAlgn="base">
                        <a:spcBef>
                          <a:spcPts val="0"/>
                        </a:spcBef>
                        <a:spcAft>
                          <a:spcPts val="1500"/>
                        </a:spcAft>
                        <a:buFont typeface="+mj-lt"/>
                        <a:buAutoNum type="arabicPeriod" startAt="2"/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The LiDAR sensor should be able to detect walls within 2 meters. </a:t>
                      </a:r>
                    </a:p>
                  </a:txBody>
                  <a:tcPr marL="53340" marR="53340" marT="53340" marB="53340"/>
                </a:tc>
                <a:tc>
                  <a:txBody>
                    <a:bodyPr/>
                    <a:lstStyle/>
                    <a:p>
                      <a:pPr indent="0"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Stationary Measurement Tolerance Test: </a:t>
                      </a: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Using a meter stick, position the LiDAR at a known distance away form a wall or otherwise flat large surface. Use the serial terminal to read the measured distance.</a:t>
                      </a:r>
                    </a:p>
                  </a:txBody>
                  <a:tcPr marL="53340" marR="53340" marT="53340" marB="5334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Measuring wall distances:</a:t>
                      </a: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actual - 200 cm, lidar - 207 cm</a:t>
                      </a: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actual - 150 cm, lidar - 154 cm</a:t>
                      </a: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actual - 102 cm, lidar - 109 cm</a:t>
                      </a: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actual - 70 cm, lidar - 72 cm</a:t>
                      </a: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actual - 50 cm, lidar - 49 cm </a:t>
                      </a: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>
                        <a:effectLst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actual - 30 cm, lidar - 33 cm</a:t>
                      </a:r>
                      <a:endParaRPr lang="en-US" sz="1600">
                        <a:effectLst/>
                        <a:highlight>
                          <a:srgbClr val="B6D7A8"/>
                        </a:highlight>
                      </a:endParaRPr>
                    </a:p>
                  </a:txBody>
                  <a:tcPr marL="53340" marR="53340" marT="53340" marB="53340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31101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1771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7"/>
          <p:cNvSpPr txBox="1"/>
          <p:nvPr/>
        </p:nvSpPr>
        <p:spPr>
          <a:xfrm>
            <a:off x="8494005" y="4747225"/>
            <a:ext cx="22804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A5A5A5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IMAGE / GRAPHIC</a:t>
            </a:r>
            <a:endParaRPr>
              <a:latin typeface="+mn-lt"/>
            </a:endParaRPr>
          </a:p>
        </p:txBody>
      </p:sp>
      <p:sp>
        <p:nvSpPr>
          <p:cNvPr id="22" name="Google Shape;147;p7">
            <a:extLst>
              <a:ext uri="{FF2B5EF4-FFF2-40B4-BE49-F238E27FC236}">
                <a16:creationId xmlns:a16="http://schemas.microsoft.com/office/drawing/2014/main" id="{BC43AD2D-5D81-7F48-BDB1-FF7D6C2C26C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76810" y="1334279"/>
            <a:ext cx="6387884" cy="48211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SzPts val="3000"/>
              <a:buNone/>
            </a:pPr>
            <a:r>
              <a:rPr lang="en-US" sz="2600" b="1">
                <a:solidFill>
                  <a:srgbClr val="E84B36"/>
                </a:solidFill>
                <a:latin typeface="Arial"/>
                <a:ea typeface="Helvetica Neue Light"/>
                <a:cs typeface="Arial"/>
              </a:rPr>
              <a:t>Microprocessor Selection</a:t>
            </a:r>
            <a:endParaRPr lang="en-US" sz="2600" b="1">
              <a:solidFill>
                <a:srgbClr val="E84B36"/>
              </a:solidFill>
              <a:latin typeface="Arial" panose="020B0604020202020204" pitchFamily="34" charset="0"/>
              <a:ea typeface="Helvetica Neue Light"/>
              <a:cs typeface="Arial" panose="020B0604020202020204" pitchFamily="34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SzPts val="3000"/>
              <a:buNone/>
            </a:pPr>
            <a:endParaRPr lang="en-US" sz="2000">
              <a:solidFill>
                <a:schemeClr val="tx1"/>
              </a:solidFill>
              <a:latin typeface="Arial" panose="020B0604020202020204" pitchFamily="34" charset="0"/>
              <a:ea typeface="Helvetica Neue Light"/>
              <a:cs typeface="Arial" panose="020B0604020202020204" pitchFamily="34" charset="0"/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SzPts val="2000"/>
            </a:pPr>
            <a:r>
              <a:rPr lang="en-US" sz="2000">
                <a:solidFill>
                  <a:schemeClr val="tx1"/>
                </a:solidFill>
                <a:latin typeface="Arial"/>
                <a:cs typeface="Arial"/>
              </a:rPr>
              <a:t>We required </a:t>
            </a:r>
          </a:p>
          <a:p>
            <a:pPr marL="742950" lvl="1" indent="-285750">
              <a:lnSpc>
                <a:spcPct val="100000"/>
              </a:lnSpc>
              <a:spcBef>
                <a:spcPts val="0"/>
              </a:spcBef>
              <a:buSzPts val="2000"/>
            </a:pPr>
            <a:r>
              <a:rPr lang="en-US" sz="2000">
                <a:solidFill>
                  <a:schemeClr val="tx1"/>
                </a:solidFill>
                <a:latin typeface="Arial"/>
                <a:cs typeface="Arial"/>
              </a:rPr>
              <a:t>13 Analog Pins</a:t>
            </a:r>
          </a:p>
          <a:p>
            <a:pPr marL="742950" lvl="1" indent="-285750">
              <a:lnSpc>
                <a:spcPct val="100000"/>
              </a:lnSpc>
              <a:spcBef>
                <a:spcPts val="0"/>
              </a:spcBef>
              <a:buSzPts val="2000"/>
            </a:pPr>
            <a:r>
              <a:rPr lang="en-US" sz="2000">
                <a:solidFill>
                  <a:schemeClr val="tx1"/>
                </a:solidFill>
                <a:latin typeface="Arial"/>
                <a:cs typeface="Arial"/>
              </a:rPr>
              <a:t>12-4 Digital Pins</a:t>
            </a:r>
          </a:p>
          <a:p>
            <a:pPr marL="742950" lvl="1" indent="-285750">
              <a:lnSpc>
                <a:spcPct val="100000"/>
              </a:lnSpc>
              <a:spcBef>
                <a:spcPts val="0"/>
              </a:spcBef>
              <a:buSzPts val="2000"/>
            </a:pPr>
            <a:r>
              <a:rPr lang="en-US" sz="2000">
                <a:solidFill>
                  <a:schemeClr val="tx1"/>
                </a:solidFill>
                <a:latin typeface="Arial"/>
                <a:cs typeface="Arial"/>
              </a:rPr>
              <a:t>I2C Compatibility</a:t>
            </a:r>
            <a:endParaRPr lang="en-US" sz="2000">
              <a:solidFill>
                <a:schemeClr val="tx1"/>
              </a:solidFill>
            </a:endParaRP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SzPts val="2000"/>
              <a:buNone/>
            </a:pPr>
            <a:endParaRPr lang="en-US" sz="2000">
              <a:solidFill>
                <a:schemeClr val="tx1"/>
              </a:solidFill>
              <a:latin typeface="Arial"/>
              <a:cs typeface="Arial"/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SzPts val="2000"/>
            </a:pPr>
            <a:r>
              <a:rPr lang="en-US" sz="2000">
                <a:solidFill>
                  <a:schemeClr val="tx1"/>
                </a:solidFill>
                <a:latin typeface="Arial"/>
                <a:cs typeface="Arial"/>
              </a:rPr>
              <a:t>We chose the STM32F401RBT because it was stocked by the department + strongly recommended </a:t>
            </a:r>
            <a:endParaRPr lang="en-US" sz="20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SzPts val="2000"/>
            </a:pPr>
            <a:endParaRPr lang="en-US" sz="2000">
              <a:solidFill>
                <a:schemeClr val="tx1"/>
              </a:solidFill>
              <a:latin typeface="Arial"/>
              <a:cs typeface="Arial"/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SzPts val="2000"/>
            </a:pPr>
            <a:r>
              <a:rPr lang="en-US" sz="2000">
                <a:solidFill>
                  <a:schemeClr val="tx1"/>
                </a:solidFill>
                <a:latin typeface="Arial"/>
                <a:cs typeface="Arial"/>
              </a:rPr>
              <a:t>The footprint was very difficult to solder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SzPts val="2000"/>
              <a:buNone/>
            </a:pPr>
            <a:endParaRPr lang="en-US" sz="2000">
              <a:solidFill>
                <a:schemeClr val="tx1"/>
              </a:solidFill>
              <a:latin typeface="Arial"/>
              <a:cs typeface="Arial"/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SzPts val="2000"/>
            </a:pPr>
            <a:r>
              <a:rPr lang="en-US" sz="2000">
                <a:solidFill>
                  <a:schemeClr val="tx1"/>
                </a:solidFill>
                <a:latin typeface="Arial"/>
                <a:cs typeface="Arial"/>
              </a:rPr>
              <a:t>A clock desync problem prevented us from programming the board</a:t>
            </a:r>
            <a:endParaRPr lang="en-US" sz="20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00000"/>
              </a:lnSpc>
              <a:spcBef>
                <a:spcPts val="0"/>
              </a:spcBef>
              <a:buSzPts val="2000"/>
            </a:pPr>
            <a:endParaRPr lang="en-US" sz="14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00000"/>
              </a:lnSpc>
              <a:spcBef>
                <a:spcPts val="0"/>
              </a:spcBef>
              <a:buSzPts val="2000"/>
            </a:pPr>
            <a:endParaRPr lang="en-US" sz="14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SzPts val="2000"/>
              <a:buNone/>
            </a:pPr>
            <a:endParaRPr lang="en-US" sz="140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SzPts val="2000"/>
            </a:pPr>
            <a:endParaRPr lang="en-US" sz="180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SzPts val="2000"/>
              <a:buNone/>
            </a:pPr>
            <a:endParaRPr lang="en-US" sz="180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SzPts val="3000"/>
              <a:buNone/>
            </a:pPr>
            <a:endParaRPr lang="en-US" sz="2000" b="1">
              <a:solidFill>
                <a:srgbClr val="15264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Google Shape;145;p7">
            <a:extLst>
              <a:ext uri="{FF2B5EF4-FFF2-40B4-BE49-F238E27FC236}">
                <a16:creationId xmlns:a16="http://schemas.microsoft.com/office/drawing/2014/main" id="{FDEE7B6D-A7C8-994C-8D8F-3B5642DDADF3}"/>
              </a:ext>
            </a:extLst>
          </p:cNvPr>
          <p:cNvSpPr/>
          <p:nvPr/>
        </p:nvSpPr>
        <p:spPr>
          <a:xfrm rot="10800000" flipH="1">
            <a:off x="0" y="6437013"/>
            <a:ext cx="12192000" cy="420987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bg1">
                  <a:lumMod val="75000"/>
                </a:schemeClr>
              </a:gs>
            </a:gsLst>
            <a:lin ang="0" scaled="1"/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100;p1">
            <a:extLst>
              <a:ext uri="{FF2B5EF4-FFF2-40B4-BE49-F238E27FC236}">
                <a16:creationId xmlns:a16="http://schemas.microsoft.com/office/drawing/2014/main" id="{06EF868E-28B3-4C43-BCFA-FC6900201C7F}"/>
              </a:ext>
            </a:extLst>
          </p:cNvPr>
          <p:cNvSpPr txBox="1"/>
          <p:nvPr/>
        </p:nvSpPr>
        <p:spPr>
          <a:xfrm>
            <a:off x="9335597" y="6524381"/>
            <a:ext cx="24734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r"/>
            <a:r>
              <a:rPr lang="en-US" sz="900" spc="200">
                <a:solidFill>
                  <a:schemeClr val="bg1"/>
                </a:solidFill>
                <a:ea typeface="Helvetica Neue Light"/>
                <a:cs typeface="Helvetica Neue Light"/>
                <a:sym typeface="Helvetica Neue Light"/>
              </a:rPr>
              <a:t>GRAINGER ENGINEERING</a:t>
            </a:r>
          </a:p>
        </p:txBody>
      </p:sp>
      <p:sp>
        <p:nvSpPr>
          <p:cNvPr id="26" name="Google Shape;145;p7">
            <a:extLst>
              <a:ext uri="{FF2B5EF4-FFF2-40B4-BE49-F238E27FC236}">
                <a16:creationId xmlns:a16="http://schemas.microsoft.com/office/drawing/2014/main" id="{4B423D87-C7F0-3D43-8A69-A6DCC8FE53CE}"/>
              </a:ext>
            </a:extLst>
          </p:cNvPr>
          <p:cNvSpPr/>
          <p:nvPr/>
        </p:nvSpPr>
        <p:spPr>
          <a:xfrm rot="10800000" flipH="1">
            <a:off x="0" y="-7695"/>
            <a:ext cx="12192000" cy="868218"/>
          </a:xfrm>
          <a:prstGeom prst="rect">
            <a:avLst/>
          </a:prstGeom>
          <a:gradFill>
            <a:gsLst>
              <a:gs pos="0">
                <a:srgbClr val="1B4284"/>
              </a:gs>
              <a:gs pos="100000">
                <a:srgbClr val="13294B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" name="Picture 26" descr="A close up of a logo&#10;&#10;Description automatically generated">
            <a:extLst>
              <a:ext uri="{FF2B5EF4-FFF2-40B4-BE49-F238E27FC236}">
                <a16:creationId xmlns:a16="http://schemas.microsoft.com/office/drawing/2014/main" id="{DB2F77FD-36D4-524F-AFDF-E8C3EF809B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4210" y="228014"/>
            <a:ext cx="277906" cy="401420"/>
          </a:xfrm>
          <a:prstGeom prst="rect">
            <a:avLst/>
          </a:prstGeom>
        </p:spPr>
      </p:pic>
      <p:sp>
        <p:nvSpPr>
          <p:cNvPr id="28" name="Google Shape;100;p1">
            <a:extLst>
              <a:ext uri="{FF2B5EF4-FFF2-40B4-BE49-F238E27FC236}">
                <a16:creationId xmlns:a16="http://schemas.microsoft.com/office/drawing/2014/main" id="{972A3F75-3131-1546-9A51-95D3D7BFF074}"/>
              </a:ext>
            </a:extLst>
          </p:cNvPr>
          <p:cNvSpPr txBox="1"/>
          <p:nvPr/>
        </p:nvSpPr>
        <p:spPr>
          <a:xfrm>
            <a:off x="376810" y="204051"/>
            <a:ext cx="10910026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Control Unit</a:t>
            </a:r>
          </a:p>
        </p:txBody>
      </p:sp>
      <p:sp>
        <p:nvSpPr>
          <p:cNvPr id="19" name="Google Shape;100;p1">
            <a:extLst>
              <a:ext uri="{FF2B5EF4-FFF2-40B4-BE49-F238E27FC236}">
                <a16:creationId xmlns:a16="http://schemas.microsoft.com/office/drawing/2014/main" id="{D5426478-82D9-AE45-8683-F1ABAAFCD51D}"/>
              </a:ext>
            </a:extLst>
          </p:cNvPr>
          <p:cNvSpPr txBox="1"/>
          <p:nvPr/>
        </p:nvSpPr>
        <p:spPr>
          <a:xfrm>
            <a:off x="376807" y="6524381"/>
            <a:ext cx="7991337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sz="900" spc="200">
                <a:solidFill>
                  <a:schemeClr val="bg1"/>
                </a:solidFill>
                <a:ea typeface="Helvetica Neue Light"/>
                <a:cs typeface="Helvetica Neue Light"/>
                <a:sym typeface="Helvetica Neue Light"/>
              </a:rPr>
              <a:t>ELECTRICAL &amp; COMPUTER ENGINEERING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E97386-42EA-1E58-8609-9D857B06F9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1633" y="1096234"/>
            <a:ext cx="5006774" cy="5006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48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7"/>
          <p:cNvSpPr txBox="1"/>
          <p:nvPr/>
        </p:nvSpPr>
        <p:spPr>
          <a:xfrm>
            <a:off x="8494005" y="4747225"/>
            <a:ext cx="22804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A5A5A5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IMAGE / GRAPHIC</a:t>
            </a:r>
            <a:endParaRPr>
              <a:latin typeface="+mn-lt"/>
            </a:endParaRPr>
          </a:p>
        </p:txBody>
      </p:sp>
      <p:sp>
        <p:nvSpPr>
          <p:cNvPr id="22" name="Google Shape;147;p7">
            <a:extLst>
              <a:ext uri="{FF2B5EF4-FFF2-40B4-BE49-F238E27FC236}">
                <a16:creationId xmlns:a16="http://schemas.microsoft.com/office/drawing/2014/main" id="{BC43AD2D-5D81-7F48-BDB1-FF7D6C2C26C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76810" y="1334279"/>
            <a:ext cx="6387884" cy="48211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SzPts val="3000"/>
              <a:buNone/>
            </a:pPr>
            <a:r>
              <a:rPr lang="en-US" sz="2600" b="1">
                <a:solidFill>
                  <a:srgbClr val="E84B36"/>
                </a:solidFill>
                <a:latin typeface="Arial"/>
                <a:ea typeface="Helvetica Neue Light"/>
                <a:cs typeface="Arial"/>
              </a:rPr>
              <a:t>Microprocessor Selection</a:t>
            </a:r>
            <a:endParaRPr lang="en-US" sz="2600" b="1">
              <a:solidFill>
                <a:srgbClr val="E84B36"/>
              </a:solidFill>
              <a:latin typeface="Arial" panose="020B0604020202020204" pitchFamily="34" charset="0"/>
              <a:ea typeface="Helvetica Neue Light"/>
              <a:cs typeface="Arial" panose="020B0604020202020204" pitchFamily="34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SzPts val="3000"/>
              <a:buNone/>
            </a:pPr>
            <a:endParaRPr lang="en-US" sz="2000">
              <a:solidFill>
                <a:schemeClr val="tx1"/>
              </a:solidFill>
              <a:latin typeface="Arial" panose="020B0604020202020204" pitchFamily="34" charset="0"/>
              <a:ea typeface="Helvetica Neue Light"/>
              <a:cs typeface="Arial" panose="020B0604020202020204" pitchFamily="34" charset="0"/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SzPts val="2000"/>
            </a:pPr>
            <a:r>
              <a:rPr lang="en-US" sz="2000">
                <a:solidFill>
                  <a:schemeClr val="tx1"/>
                </a:solidFill>
                <a:latin typeface="Arial"/>
                <a:cs typeface="Arial"/>
              </a:rPr>
              <a:t>The Arduino Mega Development board exceeded all system requirements</a:t>
            </a:r>
            <a:endParaRPr lang="en-US" sz="20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SzPts val="2000"/>
              <a:buNone/>
            </a:pPr>
            <a:endParaRPr lang="en-US" sz="2000">
              <a:solidFill>
                <a:schemeClr val="tx1"/>
              </a:solidFill>
              <a:latin typeface="Arial"/>
              <a:cs typeface="Arial"/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SzPts val="2000"/>
            </a:pPr>
            <a:r>
              <a:rPr lang="en-US" sz="2000">
                <a:solidFill>
                  <a:schemeClr val="tx1"/>
                </a:solidFill>
                <a:latin typeface="Arial"/>
                <a:cs typeface="Arial"/>
              </a:rPr>
              <a:t>We weighed the costs to losing PCB Points VS The consistency of being able to complete the project</a:t>
            </a:r>
            <a:endParaRPr lang="en-US" sz="20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00000"/>
              </a:lnSpc>
              <a:spcBef>
                <a:spcPts val="0"/>
              </a:spcBef>
              <a:buSzPts val="2000"/>
            </a:pPr>
            <a:endParaRPr lang="en-US" sz="14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100000"/>
              </a:lnSpc>
              <a:spcBef>
                <a:spcPts val="0"/>
              </a:spcBef>
              <a:buSzPts val="2000"/>
            </a:pPr>
            <a:endParaRPr lang="en-US" sz="140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SzPts val="2000"/>
              <a:buNone/>
            </a:pPr>
            <a:endParaRPr lang="en-US" sz="140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SzPts val="2000"/>
            </a:pPr>
            <a:endParaRPr lang="en-US" sz="180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SzPts val="2000"/>
              <a:buNone/>
            </a:pPr>
            <a:endParaRPr lang="en-US" sz="180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SzPts val="3000"/>
              <a:buNone/>
            </a:pPr>
            <a:endParaRPr lang="en-US" sz="2000" b="1">
              <a:solidFill>
                <a:srgbClr val="15264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Google Shape;145;p7">
            <a:extLst>
              <a:ext uri="{FF2B5EF4-FFF2-40B4-BE49-F238E27FC236}">
                <a16:creationId xmlns:a16="http://schemas.microsoft.com/office/drawing/2014/main" id="{FDEE7B6D-A7C8-994C-8D8F-3B5642DDADF3}"/>
              </a:ext>
            </a:extLst>
          </p:cNvPr>
          <p:cNvSpPr/>
          <p:nvPr/>
        </p:nvSpPr>
        <p:spPr>
          <a:xfrm rot="10800000" flipH="1">
            <a:off x="0" y="6437013"/>
            <a:ext cx="12192000" cy="420987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bg1">
                  <a:lumMod val="75000"/>
                </a:schemeClr>
              </a:gs>
            </a:gsLst>
            <a:lin ang="0" scaled="1"/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100;p1">
            <a:extLst>
              <a:ext uri="{FF2B5EF4-FFF2-40B4-BE49-F238E27FC236}">
                <a16:creationId xmlns:a16="http://schemas.microsoft.com/office/drawing/2014/main" id="{06EF868E-28B3-4C43-BCFA-FC6900201C7F}"/>
              </a:ext>
            </a:extLst>
          </p:cNvPr>
          <p:cNvSpPr txBox="1"/>
          <p:nvPr/>
        </p:nvSpPr>
        <p:spPr>
          <a:xfrm>
            <a:off x="9335597" y="6524381"/>
            <a:ext cx="24734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r"/>
            <a:r>
              <a:rPr lang="en-US" sz="900" spc="200">
                <a:solidFill>
                  <a:schemeClr val="bg1"/>
                </a:solidFill>
                <a:ea typeface="Helvetica Neue Light"/>
                <a:cs typeface="Helvetica Neue Light"/>
                <a:sym typeface="Helvetica Neue Light"/>
              </a:rPr>
              <a:t>GRAINGER ENGINEERING</a:t>
            </a:r>
          </a:p>
        </p:txBody>
      </p:sp>
      <p:sp>
        <p:nvSpPr>
          <p:cNvPr id="26" name="Google Shape;145;p7">
            <a:extLst>
              <a:ext uri="{FF2B5EF4-FFF2-40B4-BE49-F238E27FC236}">
                <a16:creationId xmlns:a16="http://schemas.microsoft.com/office/drawing/2014/main" id="{4B423D87-C7F0-3D43-8A69-A6DCC8FE53CE}"/>
              </a:ext>
            </a:extLst>
          </p:cNvPr>
          <p:cNvSpPr/>
          <p:nvPr/>
        </p:nvSpPr>
        <p:spPr>
          <a:xfrm rot="10800000" flipH="1">
            <a:off x="0" y="-7695"/>
            <a:ext cx="12192000" cy="868218"/>
          </a:xfrm>
          <a:prstGeom prst="rect">
            <a:avLst/>
          </a:prstGeom>
          <a:gradFill>
            <a:gsLst>
              <a:gs pos="0">
                <a:srgbClr val="1B4284"/>
              </a:gs>
              <a:gs pos="100000">
                <a:srgbClr val="13294B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" name="Picture 26" descr="A close up of a logo&#10;&#10;Description automatically generated">
            <a:extLst>
              <a:ext uri="{FF2B5EF4-FFF2-40B4-BE49-F238E27FC236}">
                <a16:creationId xmlns:a16="http://schemas.microsoft.com/office/drawing/2014/main" id="{DB2F77FD-36D4-524F-AFDF-E8C3EF809B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4210" y="228014"/>
            <a:ext cx="277906" cy="401420"/>
          </a:xfrm>
          <a:prstGeom prst="rect">
            <a:avLst/>
          </a:prstGeom>
        </p:spPr>
      </p:pic>
      <p:sp>
        <p:nvSpPr>
          <p:cNvPr id="28" name="Google Shape;100;p1">
            <a:extLst>
              <a:ext uri="{FF2B5EF4-FFF2-40B4-BE49-F238E27FC236}">
                <a16:creationId xmlns:a16="http://schemas.microsoft.com/office/drawing/2014/main" id="{972A3F75-3131-1546-9A51-95D3D7BFF074}"/>
              </a:ext>
            </a:extLst>
          </p:cNvPr>
          <p:cNvSpPr txBox="1"/>
          <p:nvPr/>
        </p:nvSpPr>
        <p:spPr>
          <a:xfrm>
            <a:off x="376810" y="204051"/>
            <a:ext cx="10910026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Control Unit</a:t>
            </a:r>
          </a:p>
        </p:txBody>
      </p:sp>
      <p:sp>
        <p:nvSpPr>
          <p:cNvPr id="19" name="Google Shape;100;p1">
            <a:extLst>
              <a:ext uri="{FF2B5EF4-FFF2-40B4-BE49-F238E27FC236}">
                <a16:creationId xmlns:a16="http://schemas.microsoft.com/office/drawing/2014/main" id="{D5426478-82D9-AE45-8683-F1ABAAFCD51D}"/>
              </a:ext>
            </a:extLst>
          </p:cNvPr>
          <p:cNvSpPr txBox="1"/>
          <p:nvPr/>
        </p:nvSpPr>
        <p:spPr>
          <a:xfrm>
            <a:off x="376807" y="6524381"/>
            <a:ext cx="7991337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sz="900" spc="200">
                <a:solidFill>
                  <a:schemeClr val="bg1"/>
                </a:solidFill>
                <a:ea typeface="Helvetica Neue Light"/>
                <a:cs typeface="Helvetica Neue Light"/>
                <a:sym typeface="Helvetica Neue Light"/>
              </a:rPr>
              <a:t>ELECTRICAL &amp; COMPUTER ENGINEERING</a:t>
            </a:r>
          </a:p>
        </p:txBody>
      </p:sp>
      <p:pic>
        <p:nvPicPr>
          <p:cNvPr id="3" name="Picture 2" descr="A circuit board with wires&#10;&#10;Description automatically generated">
            <a:extLst>
              <a:ext uri="{FF2B5EF4-FFF2-40B4-BE49-F238E27FC236}">
                <a16:creationId xmlns:a16="http://schemas.microsoft.com/office/drawing/2014/main" id="{7554FA1B-EF4D-09BC-80C7-E9673BECFE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9956" y="1643062"/>
            <a:ext cx="4140995" cy="3476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5919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7"/>
          <p:cNvSpPr txBox="1"/>
          <p:nvPr/>
        </p:nvSpPr>
        <p:spPr>
          <a:xfrm>
            <a:off x="8494005" y="4747225"/>
            <a:ext cx="22804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A5A5A5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IMAGE / GRAPHIC</a:t>
            </a:r>
            <a:endParaRPr>
              <a:latin typeface="+mn-lt"/>
            </a:endParaRPr>
          </a:p>
        </p:txBody>
      </p:sp>
      <p:sp>
        <p:nvSpPr>
          <p:cNvPr id="22" name="Google Shape;147;p7">
            <a:extLst>
              <a:ext uri="{FF2B5EF4-FFF2-40B4-BE49-F238E27FC236}">
                <a16:creationId xmlns:a16="http://schemas.microsoft.com/office/drawing/2014/main" id="{BC43AD2D-5D81-7F48-BDB1-FF7D6C2C26C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76810" y="1131544"/>
            <a:ext cx="6080288" cy="48211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SzPts val="3000"/>
              <a:buNone/>
            </a:pPr>
            <a:r>
              <a:rPr lang="en-US" sz="2600" b="1">
                <a:solidFill>
                  <a:srgbClr val="E84B36"/>
                </a:solidFill>
                <a:latin typeface="Arial"/>
                <a:ea typeface="Helvetica Neue Light"/>
                <a:cs typeface="Arial"/>
              </a:rPr>
              <a:t>Subsystem Synchronization</a:t>
            </a:r>
            <a:endParaRPr lang="en-US" sz="2600" b="1">
              <a:solidFill>
                <a:srgbClr val="E84B36"/>
              </a:solidFill>
              <a:latin typeface="Arial" panose="020B0604020202020204" pitchFamily="34" charset="0"/>
              <a:ea typeface="Helvetica Neue Light"/>
              <a:cs typeface="Arial" panose="020B0604020202020204" pitchFamily="34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SzPts val="3000"/>
              <a:buNone/>
            </a:pPr>
            <a:endParaRPr lang="en-US" sz="1800">
              <a:solidFill>
                <a:schemeClr val="tx1"/>
              </a:solidFill>
              <a:latin typeface="Arial" panose="020B0604020202020204" pitchFamily="34" charset="0"/>
              <a:ea typeface="Helvetica Neue Light"/>
              <a:cs typeface="Arial" panose="020B0604020202020204" pitchFamily="34" charset="0"/>
              <a:sym typeface="Helvetica Neue Light"/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SzPts val="2000"/>
            </a:pPr>
            <a:r>
              <a:rPr lang="en-US" sz="1800">
                <a:solidFill>
                  <a:schemeClr val="tx1"/>
                </a:solidFill>
                <a:latin typeface="Arial"/>
                <a:ea typeface="Helvetica Neue Light"/>
                <a:cs typeface="Arial"/>
              </a:rPr>
              <a:t>Stepper Motor powers the revolution of the LiDAR</a:t>
            </a:r>
            <a:endParaRPr lang="en-US" sz="1800">
              <a:solidFill>
                <a:schemeClr val="tx1"/>
              </a:solidFill>
              <a:latin typeface="Arial" panose="020B0604020202020204" pitchFamily="34" charset="0"/>
              <a:ea typeface="Helvetica Neue Light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SzPts val="2000"/>
              <a:buNone/>
            </a:pPr>
            <a:endParaRPr lang="en-US" sz="1800">
              <a:solidFill>
                <a:schemeClr val="tx1"/>
              </a:solidFill>
              <a:latin typeface="Arial"/>
              <a:ea typeface="Helvetica Neue Light"/>
              <a:cs typeface="Arial"/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SzPts val="2000"/>
            </a:pPr>
            <a:r>
              <a:rPr lang="en-US" sz="1800">
                <a:solidFill>
                  <a:schemeClr val="tx1"/>
                </a:solidFill>
                <a:latin typeface="Arial"/>
                <a:ea typeface="Helvetica Neue Light"/>
                <a:cs typeface="Arial"/>
              </a:rPr>
              <a:t>Calibrate with hall effect sensor to determine the front of the hat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SzPts val="2000"/>
              <a:buNone/>
            </a:pPr>
            <a:endParaRPr lang="en-US" sz="1800">
              <a:solidFill>
                <a:schemeClr val="tx1"/>
              </a:solidFill>
              <a:latin typeface="Arial"/>
              <a:ea typeface="Helvetica Neue Light"/>
              <a:cs typeface="Arial"/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SzPts val="2000"/>
            </a:pPr>
            <a:r>
              <a:rPr lang="en-US" sz="1800">
                <a:solidFill>
                  <a:schemeClr val="tx1"/>
                </a:solidFill>
                <a:latin typeface="Arial"/>
                <a:ea typeface="Helvetica Neue Light"/>
                <a:cs typeface="Arial"/>
              </a:rPr>
              <a:t>Doppler RADAR used as emergency collision detector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SzPts val="2000"/>
            </a:pPr>
            <a:endParaRPr lang="en-US" sz="1800">
              <a:solidFill>
                <a:schemeClr val="tx1"/>
              </a:solidFill>
              <a:latin typeface="Arial"/>
              <a:cs typeface="Arial"/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SzPts val="2000"/>
            </a:pPr>
            <a:r>
              <a:rPr lang="en-US" sz="1800">
                <a:solidFill>
                  <a:schemeClr val="tx1"/>
                </a:solidFill>
                <a:latin typeface="Arial"/>
                <a:cs typeface="Arial"/>
              </a:rPr>
              <a:t>LiDAR distances obtained through I2C communication protocol</a:t>
            </a:r>
            <a:endParaRPr lang="en-US" sz="18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SzPts val="2000"/>
            </a:pPr>
            <a:endParaRPr lang="en-US" sz="1800">
              <a:solidFill>
                <a:schemeClr val="tx1"/>
              </a:solidFill>
              <a:latin typeface="Arial"/>
              <a:cs typeface="Arial"/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SzPts val="2000"/>
            </a:pPr>
            <a:r>
              <a:rPr lang="en-US" sz="1800">
                <a:solidFill>
                  <a:schemeClr val="tx1"/>
                </a:solidFill>
                <a:latin typeface="Arial"/>
                <a:cs typeface="Arial"/>
              </a:rPr>
              <a:t>Power the corresponding haptic motor if distance &lt;= 150 cm (5 feet)</a:t>
            </a:r>
            <a:endParaRPr lang="en-US" sz="18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SzPts val="2000"/>
            </a:pPr>
            <a:endParaRPr lang="en-US" sz="18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SzPts val="2000"/>
            </a:pPr>
            <a:r>
              <a:rPr lang="en-US" sz="1800">
                <a:solidFill>
                  <a:schemeClr val="tx1"/>
                </a:solidFill>
                <a:latin typeface="Arial"/>
                <a:cs typeface="Arial"/>
              </a:rPr>
              <a:t>12 iterations per revolution: one iteration corresponds to one haptic motor.</a:t>
            </a:r>
            <a:endParaRPr lang="en-US" sz="18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SzPts val="2000"/>
            </a:pPr>
            <a:endParaRPr lang="en-US" sz="18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SzPts val="2000"/>
              <a:buNone/>
            </a:pPr>
            <a:endParaRPr lang="en-US" sz="180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SzPts val="3000"/>
              <a:buNone/>
            </a:pPr>
            <a:endParaRPr lang="en-US" sz="2000" b="1">
              <a:solidFill>
                <a:srgbClr val="15264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Google Shape;145;p7">
            <a:extLst>
              <a:ext uri="{FF2B5EF4-FFF2-40B4-BE49-F238E27FC236}">
                <a16:creationId xmlns:a16="http://schemas.microsoft.com/office/drawing/2014/main" id="{FDEE7B6D-A7C8-994C-8D8F-3B5642DDADF3}"/>
              </a:ext>
            </a:extLst>
          </p:cNvPr>
          <p:cNvSpPr/>
          <p:nvPr/>
        </p:nvSpPr>
        <p:spPr>
          <a:xfrm rot="10800000" flipH="1">
            <a:off x="0" y="6437013"/>
            <a:ext cx="12192000" cy="420987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bg1">
                  <a:lumMod val="75000"/>
                </a:schemeClr>
              </a:gs>
            </a:gsLst>
            <a:lin ang="0" scaled="1"/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100;p1">
            <a:extLst>
              <a:ext uri="{FF2B5EF4-FFF2-40B4-BE49-F238E27FC236}">
                <a16:creationId xmlns:a16="http://schemas.microsoft.com/office/drawing/2014/main" id="{06EF868E-28B3-4C43-BCFA-FC6900201C7F}"/>
              </a:ext>
            </a:extLst>
          </p:cNvPr>
          <p:cNvSpPr txBox="1"/>
          <p:nvPr/>
        </p:nvSpPr>
        <p:spPr>
          <a:xfrm>
            <a:off x="9335597" y="6524381"/>
            <a:ext cx="24734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r"/>
            <a:r>
              <a:rPr lang="en-US" sz="900" spc="200">
                <a:solidFill>
                  <a:schemeClr val="bg1"/>
                </a:solidFill>
                <a:ea typeface="Helvetica Neue Light"/>
                <a:cs typeface="Helvetica Neue Light"/>
                <a:sym typeface="Helvetica Neue Light"/>
              </a:rPr>
              <a:t>GRAINGER ENGINEERING</a:t>
            </a:r>
          </a:p>
        </p:txBody>
      </p:sp>
      <p:sp>
        <p:nvSpPr>
          <p:cNvPr id="26" name="Google Shape;145;p7">
            <a:extLst>
              <a:ext uri="{FF2B5EF4-FFF2-40B4-BE49-F238E27FC236}">
                <a16:creationId xmlns:a16="http://schemas.microsoft.com/office/drawing/2014/main" id="{4B423D87-C7F0-3D43-8A69-A6DCC8FE53CE}"/>
              </a:ext>
            </a:extLst>
          </p:cNvPr>
          <p:cNvSpPr/>
          <p:nvPr/>
        </p:nvSpPr>
        <p:spPr>
          <a:xfrm rot="10800000" flipH="1">
            <a:off x="0" y="-7695"/>
            <a:ext cx="12192000" cy="868218"/>
          </a:xfrm>
          <a:prstGeom prst="rect">
            <a:avLst/>
          </a:prstGeom>
          <a:gradFill>
            <a:gsLst>
              <a:gs pos="0">
                <a:srgbClr val="1B4284"/>
              </a:gs>
              <a:gs pos="100000">
                <a:srgbClr val="13294B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" name="Picture 26" descr="A close up of a logo&#10;&#10;Description automatically generated">
            <a:extLst>
              <a:ext uri="{FF2B5EF4-FFF2-40B4-BE49-F238E27FC236}">
                <a16:creationId xmlns:a16="http://schemas.microsoft.com/office/drawing/2014/main" id="{DB2F77FD-36D4-524F-AFDF-E8C3EF809B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4210" y="228014"/>
            <a:ext cx="277906" cy="401420"/>
          </a:xfrm>
          <a:prstGeom prst="rect">
            <a:avLst/>
          </a:prstGeom>
        </p:spPr>
      </p:pic>
      <p:sp>
        <p:nvSpPr>
          <p:cNvPr id="28" name="Google Shape;100;p1">
            <a:extLst>
              <a:ext uri="{FF2B5EF4-FFF2-40B4-BE49-F238E27FC236}">
                <a16:creationId xmlns:a16="http://schemas.microsoft.com/office/drawing/2014/main" id="{972A3F75-3131-1546-9A51-95D3D7BFF074}"/>
              </a:ext>
            </a:extLst>
          </p:cNvPr>
          <p:cNvSpPr txBox="1"/>
          <p:nvPr/>
        </p:nvSpPr>
        <p:spPr>
          <a:xfrm>
            <a:off x="376810" y="204051"/>
            <a:ext cx="10910026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3200">
                <a:solidFill>
                  <a:schemeClr val="lt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Control Unit: Software</a:t>
            </a:r>
          </a:p>
        </p:txBody>
      </p:sp>
      <p:sp>
        <p:nvSpPr>
          <p:cNvPr id="19" name="Google Shape;100;p1">
            <a:extLst>
              <a:ext uri="{FF2B5EF4-FFF2-40B4-BE49-F238E27FC236}">
                <a16:creationId xmlns:a16="http://schemas.microsoft.com/office/drawing/2014/main" id="{D5426478-82D9-AE45-8683-F1ABAAFCD51D}"/>
              </a:ext>
            </a:extLst>
          </p:cNvPr>
          <p:cNvSpPr txBox="1"/>
          <p:nvPr/>
        </p:nvSpPr>
        <p:spPr>
          <a:xfrm>
            <a:off x="376807" y="6524381"/>
            <a:ext cx="7991337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sz="900" spc="200">
                <a:solidFill>
                  <a:schemeClr val="bg1"/>
                </a:solidFill>
                <a:ea typeface="Helvetica Neue Light"/>
                <a:cs typeface="Helvetica Neue Light"/>
                <a:sym typeface="Helvetica Neue Light"/>
              </a:rPr>
              <a:t>ELECTRICAL &amp; COMPUTER ENGINEERING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E97386-42EA-1E58-8609-9D857B06F9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8111" y="1349572"/>
            <a:ext cx="5370296" cy="4807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7111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147;p7">
            <a:extLst>
              <a:ext uri="{FF2B5EF4-FFF2-40B4-BE49-F238E27FC236}">
                <a16:creationId xmlns:a16="http://schemas.microsoft.com/office/drawing/2014/main" id="{BC43AD2D-5D81-7F48-BDB1-FF7D6C2C26C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76810" y="1334279"/>
            <a:ext cx="6029296" cy="48211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SzPts val="3000"/>
              <a:buNone/>
            </a:pPr>
            <a:r>
              <a:rPr lang="en-US" sz="2600" b="1">
                <a:solidFill>
                  <a:srgbClr val="E84B36"/>
                </a:solidFill>
                <a:latin typeface="Arial"/>
                <a:cs typeface="Arial"/>
              </a:rPr>
              <a:t>1 VS 12 Hall Effect Sensors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SzPts val="3000"/>
              <a:buNone/>
            </a:pPr>
            <a:endParaRPr lang="en-US" sz="2600" b="1">
              <a:solidFill>
                <a:srgbClr val="E84B36"/>
              </a:solidFill>
              <a:latin typeface="Arial"/>
              <a:cs typeface="Arial"/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SzPts val="3000"/>
            </a:pPr>
            <a:r>
              <a:rPr lang="en-US" sz="1800">
                <a:solidFill>
                  <a:schemeClr val="tx1"/>
                </a:solidFill>
                <a:latin typeface="Arial"/>
                <a:cs typeface="Arial"/>
              </a:rPr>
              <a:t>We weighed the tradeoffs of higher hardware vs software complexity when designing the hall effect module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SzPts val="3000"/>
              <a:buNone/>
            </a:pPr>
            <a:endParaRPr lang="en-US" sz="1800">
              <a:solidFill>
                <a:schemeClr val="tx1"/>
              </a:solidFill>
              <a:latin typeface="Arial"/>
              <a:cs typeface="Arial"/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SzPts val="3000"/>
            </a:pPr>
            <a:r>
              <a:rPr lang="en-US" sz="1800">
                <a:solidFill>
                  <a:schemeClr val="tx1"/>
                </a:solidFill>
                <a:latin typeface="Arial"/>
                <a:cs typeface="Arial"/>
              </a:rPr>
              <a:t>Twelve Hall Effect sensors would be wiring intensive, but would give easy to use interrupts to tell the program when to perform a LiDAR Read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SzPts val="3000"/>
              <a:buNone/>
            </a:pPr>
            <a:endParaRPr lang="en-US" sz="1800">
              <a:solidFill>
                <a:schemeClr val="tx1"/>
              </a:solidFill>
              <a:latin typeface="Arial"/>
              <a:cs typeface="Arial"/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SzPts val="3000"/>
            </a:pPr>
            <a:r>
              <a:rPr lang="en-US" sz="1800">
                <a:solidFill>
                  <a:schemeClr val="tx1"/>
                </a:solidFill>
                <a:latin typeface="Arial"/>
                <a:cs typeface="Arial"/>
              </a:rPr>
              <a:t>One hall effect sensor could be used for calibration and then math related to the RPM of the motor could be used to determine the position and when to read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SzPts val="3000"/>
              <a:buNone/>
            </a:pPr>
            <a:endParaRPr lang="en-US" sz="1800">
              <a:solidFill>
                <a:schemeClr val="tx1"/>
              </a:solidFill>
              <a:latin typeface="Arial"/>
              <a:cs typeface="Arial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SzPts val="3000"/>
              <a:buNone/>
            </a:pPr>
            <a:endParaRPr lang="en-US" sz="1800">
              <a:latin typeface="Arial"/>
              <a:cs typeface="Arial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SzPts val="3000"/>
              <a:buNone/>
            </a:pPr>
            <a:endParaRPr lang="en-US" sz="1800">
              <a:latin typeface="Arial"/>
              <a:cs typeface="Arial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SzPts val="3000"/>
              <a:buNone/>
            </a:pPr>
            <a:br>
              <a:rPr lang="en-US" sz="1800">
                <a:latin typeface="Arial"/>
                <a:cs typeface="Arial"/>
              </a:rPr>
            </a:br>
            <a:endParaRPr lang="en-US" sz="180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23" name="Google Shape;145;p7">
            <a:extLst>
              <a:ext uri="{FF2B5EF4-FFF2-40B4-BE49-F238E27FC236}">
                <a16:creationId xmlns:a16="http://schemas.microsoft.com/office/drawing/2014/main" id="{FDEE7B6D-A7C8-994C-8D8F-3B5642DDADF3}"/>
              </a:ext>
            </a:extLst>
          </p:cNvPr>
          <p:cNvSpPr/>
          <p:nvPr/>
        </p:nvSpPr>
        <p:spPr>
          <a:xfrm rot="10800000" flipH="1">
            <a:off x="0" y="6437013"/>
            <a:ext cx="12192000" cy="420987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bg1">
                  <a:lumMod val="75000"/>
                </a:schemeClr>
              </a:gs>
            </a:gsLst>
            <a:lin ang="0" scaled="1"/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100;p1">
            <a:extLst>
              <a:ext uri="{FF2B5EF4-FFF2-40B4-BE49-F238E27FC236}">
                <a16:creationId xmlns:a16="http://schemas.microsoft.com/office/drawing/2014/main" id="{06EF868E-28B3-4C43-BCFA-FC6900201C7F}"/>
              </a:ext>
            </a:extLst>
          </p:cNvPr>
          <p:cNvSpPr txBox="1"/>
          <p:nvPr/>
        </p:nvSpPr>
        <p:spPr>
          <a:xfrm>
            <a:off x="9335597" y="6524381"/>
            <a:ext cx="24734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r"/>
            <a:r>
              <a:rPr lang="en-US" sz="900" spc="200">
                <a:solidFill>
                  <a:schemeClr val="bg1"/>
                </a:solidFill>
                <a:ea typeface="Helvetica Neue Light"/>
                <a:cs typeface="Helvetica Neue Light"/>
                <a:sym typeface="Helvetica Neue Light"/>
              </a:rPr>
              <a:t>GRAINGER ENGINEERING</a:t>
            </a:r>
          </a:p>
        </p:txBody>
      </p:sp>
      <p:sp>
        <p:nvSpPr>
          <p:cNvPr id="26" name="Google Shape;145;p7">
            <a:extLst>
              <a:ext uri="{FF2B5EF4-FFF2-40B4-BE49-F238E27FC236}">
                <a16:creationId xmlns:a16="http://schemas.microsoft.com/office/drawing/2014/main" id="{4B423D87-C7F0-3D43-8A69-A6DCC8FE53CE}"/>
              </a:ext>
            </a:extLst>
          </p:cNvPr>
          <p:cNvSpPr/>
          <p:nvPr/>
        </p:nvSpPr>
        <p:spPr>
          <a:xfrm rot="10800000" flipH="1">
            <a:off x="0" y="-7695"/>
            <a:ext cx="12192000" cy="868218"/>
          </a:xfrm>
          <a:prstGeom prst="rect">
            <a:avLst/>
          </a:prstGeom>
          <a:gradFill>
            <a:gsLst>
              <a:gs pos="0">
                <a:srgbClr val="1B4284"/>
              </a:gs>
              <a:gs pos="100000">
                <a:srgbClr val="13294B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" name="Picture 26" descr="A close up of a logo&#10;&#10;Description automatically generated">
            <a:extLst>
              <a:ext uri="{FF2B5EF4-FFF2-40B4-BE49-F238E27FC236}">
                <a16:creationId xmlns:a16="http://schemas.microsoft.com/office/drawing/2014/main" id="{DB2F77FD-36D4-524F-AFDF-E8C3EF809B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4210" y="228014"/>
            <a:ext cx="277906" cy="401420"/>
          </a:xfrm>
          <a:prstGeom prst="rect">
            <a:avLst/>
          </a:prstGeom>
        </p:spPr>
      </p:pic>
      <p:sp>
        <p:nvSpPr>
          <p:cNvPr id="28" name="Google Shape;100;p1">
            <a:extLst>
              <a:ext uri="{FF2B5EF4-FFF2-40B4-BE49-F238E27FC236}">
                <a16:creationId xmlns:a16="http://schemas.microsoft.com/office/drawing/2014/main" id="{972A3F75-3131-1546-9A51-95D3D7BFF074}"/>
              </a:ext>
            </a:extLst>
          </p:cNvPr>
          <p:cNvSpPr txBox="1"/>
          <p:nvPr/>
        </p:nvSpPr>
        <p:spPr>
          <a:xfrm>
            <a:off x="376810" y="204051"/>
            <a:ext cx="1091002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sz="2400">
                <a:solidFill>
                  <a:schemeClr val="lt1"/>
                </a:solidFill>
                <a:latin typeface="+mn-lt"/>
                <a:sym typeface="Helvetica Neue Light"/>
              </a:rPr>
              <a:t>Hall Effect Module</a:t>
            </a:r>
            <a:endParaRPr lang="en-US"/>
          </a:p>
        </p:txBody>
      </p:sp>
      <p:sp>
        <p:nvSpPr>
          <p:cNvPr id="19" name="Google Shape;100;p1">
            <a:extLst>
              <a:ext uri="{FF2B5EF4-FFF2-40B4-BE49-F238E27FC236}">
                <a16:creationId xmlns:a16="http://schemas.microsoft.com/office/drawing/2014/main" id="{D5426478-82D9-AE45-8683-F1ABAAFCD51D}"/>
              </a:ext>
            </a:extLst>
          </p:cNvPr>
          <p:cNvSpPr txBox="1"/>
          <p:nvPr/>
        </p:nvSpPr>
        <p:spPr>
          <a:xfrm>
            <a:off x="376807" y="6524381"/>
            <a:ext cx="7991337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sz="900" spc="200">
                <a:solidFill>
                  <a:schemeClr val="bg1"/>
                </a:solidFill>
                <a:ea typeface="Helvetica Neue Light"/>
                <a:cs typeface="Helvetica Neue Light"/>
                <a:sym typeface="Helvetica Neue Light"/>
              </a:rPr>
              <a:t>ELECTRICAL &amp; COMPUTER ENGINEERING</a:t>
            </a:r>
          </a:p>
        </p:txBody>
      </p:sp>
      <p:pic>
        <p:nvPicPr>
          <p:cNvPr id="3" name="Picture 2" descr="A group of wires connected to a circuit board&#10;&#10;Description automatically generated">
            <a:extLst>
              <a:ext uri="{FF2B5EF4-FFF2-40B4-BE49-F238E27FC236}">
                <a16:creationId xmlns:a16="http://schemas.microsoft.com/office/drawing/2014/main" id="{247526B3-1C41-E2EC-B76C-507632AE38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2932" y="1209955"/>
            <a:ext cx="2225487" cy="2051237"/>
          </a:xfrm>
          <a:prstGeom prst="rect">
            <a:avLst/>
          </a:prstGeom>
        </p:spPr>
      </p:pic>
      <p:pic>
        <p:nvPicPr>
          <p:cNvPr id="4" name="Picture 3" descr="A green circuit board with many wires&#10;&#10;Description automatically generated">
            <a:extLst>
              <a:ext uri="{FF2B5EF4-FFF2-40B4-BE49-F238E27FC236}">
                <a16:creationId xmlns:a16="http://schemas.microsoft.com/office/drawing/2014/main" id="{A141131E-AC65-CBAE-8173-A382F4152D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58336" y="1221161"/>
            <a:ext cx="2040031" cy="2040031"/>
          </a:xfrm>
          <a:prstGeom prst="rect">
            <a:avLst/>
          </a:prstGeom>
        </p:spPr>
      </p:pic>
      <p:pic>
        <p:nvPicPr>
          <p:cNvPr id="6" name="Picture 5" descr="A close up of an orange object&#10;&#10;Description automatically generated">
            <a:extLst>
              <a:ext uri="{FF2B5EF4-FFF2-40B4-BE49-F238E27FC236}">
                <a16:creationId xmlns:a16="http://schemas.microsoft.com/office/drawing/2014/main" id="{AF2B718C-7915-23EB-1E51-2DC58EA4EE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66542" y="3548062"/>
            <a:ext cx="2747121" cy="2608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9465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dark&#10;&#10;Description automatically generated">
            <a:extLst>
              <a:ext uri="{FF2B5EF4-FFF2-40B4-BE49-F238E27FC236}">
                <a16:creationId xmlns:a16="http://schemas.microsoft.com/office/drawing/2014/main" id="{5D80DA1D-795C-1B41-BF57-2F9F0A7414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Google Shape;145;p7">
            <a:extLst>
              <a:ext uri="{FF2B5EF4-FFF2-40B4-BE49-F238E27FC236}">
                <a16:creationId xmlns:a16="http://schemas.microsoft.com/office/drawing/2014/main" id="{E0429B1A-D43C-9246-BC60-288E29B4499A}"/>
              </a:ext>
            </a:extLst>
          </p:cNvPr>
          <p:cNvSpPr/>
          <p:nvPr/>
        </p:nvSpPr>
        <p:spPr>
          <a:xfrm rot="10800000" flipH="1">
            <a:off x="-2" y="0"/>
            <a:ext cx="12192000" cy="6858000"/>
          </a:xfrm>
          <a:prstGeom prst="rect">
            <a:avLst/>
          </a:prstGeom>
          <a:gradFill flip="none" rotWithShape="1">
            <a:gsLst>
              <a:gs pos="50000">
                <a:srgbClr val="1B4284">
                  <a:alpha val="10000"/>
                </a:srgbClr>
              </a:gs>
              <a:gs pos="100000">
                <a:srgbClr val="13294B"/>
              </a:gs>
            </a:gsLst>
            <a:lin ang="18900000" scaled="1"/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107;p2">
            <a:extLst>
              <a:ext uri="{FF2B5EF4-FFF2-40B4-BE49-F238E27FC236}">
                <a16:creationId xmlns:a16="http://schemas.microsoft.com/office/drawing/2014/main" id="{A450A637-C25F-E343-A260-8A47ADB79972}"/>
              </a:ext>
            </a:extLst>
          </p:cNvPr>
          <p:cNvSpPr txBox="1"/>
          <p:nvPr/>
        </p:nvSpPr>
        <p:spPr>
          <a:xfrm>
            <a:off x="2206906" y="1491040"/>
            <a:ext cx="7778187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en-US" sz="6000">
                <a:solidFill>
                  <a:schemeClr val="lt1"/>
                </a:solidFill>
              </a:rPr>
              <a:t>Scanning Mechanism</a:t>
            </a:r>
            <a:endParaRPr lang="en-US"/>
          </a:p>
        </p:txBody>
      </p:sp>
      <p:sp>
        <p:nvSpPr>
          <p:cNvPr id="7" name="Google Shape;108;p2">
            <a:extLst>
              <a:ext uri="{FF2B5EF4-FFF2-40B4-BE49-F238E27FC236}">
                <a16:creationId xmlns:a16="http://schemas.microsoft.com/office/drawing/2014/main" id="{68FB26AE-5991-1B4D-A0AD-29C32A097242}"/>
              </a:ext>
            </a:extLst>
          </p:cNvPr>
          <p:cNvSpPr txBox="1"/>
          <p:nvPr/>
        </p:nvSpPr>
        <p:spPr>
          <a:xfrm>
            <a:off x="1441528" y="3232230"/>
            <a:ext cx="9308941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en-US" sz="2800">
                <a:solidFill>
                  <a:schemeClr val="lt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Iterative Design and Flexibility</a:t>
            </a:r>
            <a:endParaRPr lang="en-US" sz="2800" b="0" i="0" u="none" strike="noStrike" cap="none">
              <a:solidFill>
                <a:schemeClr val="lt1"/>
              </a:solidFill>
              <a:latin typeface="+mn-l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0179F628-5193-5E4E-9158-3B9E1C263B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4210" y="235709"/>
            <a:ext cx="277906" cy="401420"/>
          </a:xfrm>
          <a:prstGeom prst="rect">
            <a:avLst/>
          </a:prstGeom>
        </p:spPr>
      </p:pic>
      <p:sp>
        <p:nvSpPr>
          <p:cNvPr id="10" name="Google Shape;125;p4">
            <a:extLst>
              <a:ext uri="{FF2B5EF4-FFF2-40B4-BE49-F238E27FC236}">
                <a16:creationId xmlns:a16="http://schemas.microsoft.com/office/drawing/2014/main" id="{5231AC56-82D9-A74A-A961-03F95233489F}"/>
              </a:ext>
            </a:extLst>
          </p:cNvPr>
          <p:cNvSpPr/>
          <p:nvPr/>
        </p:nvSpPr>
        <p:spPr>
          <a:xfrm>
            <a:off x="5520230" y="2759325"/>
            <a:ext cx="1151540" cy="111983"/>
          </a:xfrm>
          <a:prstGeom prst="rect">
            <a:avLst/>
          </a:prstGeom>
          <a:solidFill>
            <a:srgbClr val="FF552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00;p1">
            <a:extLst>
              <a:ext uri="{FF2B5EF4-FFF2-40B4-BE49-F238E27FC236}">
                <a16:creationId xmlns:a16="http://schemas.microsoft.com/office/drawing/2014/main" id="{E51D5930-73EA-F54A-AEA8-698B09E25C26}"/>
              </a:ext>
            </a:extLst>
          </p:cNvPr>
          <p:cNvSpPr txBox="1"/>
          <p:nvPr/>
        </p:nvSpPr>
        <p:spPr>
          <a:xfrm>
            <a:off x="9335597" y="6524381"/>
            <a:ext cx="24734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r"/>
            <a:r>
              <a:rPr lang="en-US" sz="900" spc="200">
                <a:solidFill>
                  <a:schemeClr val="bg1"/>
                </a:solidFill>
                <a:ea typeface="Helvetica Neue Light"/>
                <a:cs typeface="Helvetica Neue Light"/>
                <a:sym typeface="Helvetica Neue Light"/>
              </a:rPr>
              <a:t>GRAINGER ENGINEERING</a:t>
            </a:r>
          </a:p>
        </p:txBody>
      </p:sp>
      <p:sp>
        <p:nvSpPr>
          <p:cNvPr id="19" name="Google Shape;100;p1">
            <a:extLst>
              <a:ext uri="{FF2B5EF4-FFF2-40B4-BE49-F238E27FC236}">
                <a16:creationId xmlns:a16="http://schemas.microsoft.com/office/drawing/2014/main" id="{DBD5DB81-C086-0540-BEB7-9FC1275262EE}"/>
              </a:ext>
            </a:extLst>
          </p:cNvPr>
          <p:cNvSpPr txBox="1"/>
          <p:nvPr/>
        </p:nvSpPr>
        <p:spPr>
          <a:xfrm>
            <a:off x="376807" y="6524381"/>
            <a:ext cx="7991337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sz="900" spc="200">
                <a:solidFill>
                  <a:schemeClr val="bg1"/>
                </a:solidFill>
                <a:ea typeface="Helvetica Neue Light"/>
                <a:cs typeface="Helvetica Neue Light"/>
                <a:sym typeface="Helvetica Neue Light"/>
              </a:rPr>
              <a:t>ELECTRICAL &amp; COMPUTER ENGINEERING</a:t>
            </a:r>
          </a:p>
        </p:txBody>
      </p:sp>
    </p:spTree>
    <p:extLst>
      <p:ext uri="{BB962C8B-B14F-4D97-AF65-F5344CB8AC3E}">
        <p14:creationId xmlns:p14="http://schemas.microsoft.com/office/powerpoint/2010/main" val="39181410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147;p7">
            <a:extLst>
              <a:ext uri="{FF2B5EF4-FFF2-40B4-BE49-F238E27FC236}">
                <a16:creationId xmlns:a16="http://schemas.microsoft.com/office/drawing/2014/main" id="{BC43AD2D-5D81-7F48-BDB1-FF7D6C2C26C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76810" y="1334279"/>
            <a:ext cx="6387884" cy="48211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SzPts val="3000"/>
              <a:buNone/>
            </a:pPr>
            <a:r>
              <a:rPr lang="en-US" sz="2600" b="1">
                <a:solidFill>
                  <a:srgbClr val="E84B36"/>
                </a:solidFill>
                <a:latin typeface="Arial"/>
                <a:cs typeface="Arial"/>
              </a:rPr>
              <a:t>Gear-Driven Design</a:t>
            </a:r>
            <a:endParaRPr lang="en-US" sz="2600" b="1">
              <a:solidFill>
                <a:srgbClr val="E84B3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SzPts val="3000"/>
              <a:buNone/>
            </a:pPr>
            <a:endParaRPr lang="en-US" sz="2600" b="1">
              <a:solidFill>
                <a:srgbClr val="E84B36"/>
              </a:solidFill>
              <a:latin typeface="Arial"/>
              <a:cs typeface="Arial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SzPts val="3000"/>
              <a:buNone/>
            </a:pPr>
            <a:endParaRPr lang="en-US" sz="2600" b="1">
              <a:solidFill>
                <a:srgbClr val="E84B36"/>
              </a:solidFill>
              <a:latin typeface="Arial"/>
              <a:cs typeface="Arial"/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SzPts val="3000"/>
            </a:pPr>
            <a:r>
              <a:rPr lang="en-US" sz="1800">
                <a:solidFill>
                  <a:schemeClr val="tx1"/>
                </a:solidFill>
                <a:latin typeface="Arial"/>
                <a:cs typeface="Arial"/>
              </a:rPr>
              <a:t>First Iteration gear-driven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SzPts val="3000"/>
              <a:buNone/>
            </a:pPr>
            <a:br>
              <a:rPr lang="en-US" sz="1800" b="1">
                <a:solidFill>
                  <a:schemeClr val="tx1"/>
                </a:solidFill>
                <a:latin typeface="Arial"/>
                <a:cs typeface="Arial"/>
              </a:rPr>
            </a:br>
            <a:endParaRPr lang="en-US" sz="1800">
              <a:solidFill>
                <a:schemeClr val="tx1"/>
              </a:solidFill>
              <a:latin typeface="Arial"/>
              <a:cs typeface="Arial"/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SzPts val="3000"/>
            </a:pPr>
            <a:r>
              <a:rPr lang="en-US" sz="1800">
                <a:latin typeface="Arial"/>
                <a:cs typeface="Arial"/>
              </a:rPr>
              <a:t>Used Slip-Ring for LiDAR wires</a:t>
            </a:r>
            <a:br>
              <a:rPr lang="en-US" sz="1800">
                <a:latin typeface="Arial"/>
                <a:cs typeface="Arial"/>
              </a:rPr>
            </a:br>
            <a:endParaRPr lang="en-US" sz="1800">
              <a:latin typeface="Arial"/>
              <a:cs typeface="Arial"/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SzPts val="3000"/>
            </a:pPr>
            <a:endParaRPr lang="en-US" sz="1800">
              <a:latin typeface="Arial"/>
              <a:cs typeface="Arial"/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SzPts val="3000"/>
            </a:pPr>
            <a:r>
              <a:rPr lang="en-US" sz="1800">
                <a:solidFill>
                  <a:schemeClr val="tx1"/>
                </a:solidFill>
                <a:latin typeface="Arial"/>
                <a:cs typeface="Arial"/>
              </a:rPr>
              <a:t>Driven by stepper motor or DC brushed motor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SzPts val="3000"/>
              <a:buNone/>
            </a:pPr>
            <a:endParaRPr lang="en-US" sz="1800">
              <a:solidFill>
                <a:schemeClr val="tx1"/>
              </a:solidFill>
              <a:latin typeface="Arial"/>
              <a:cs typeface="Arial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SzPts val="3000"/>
              <a:buNone/>
            </a:pPr>
            <a:endParaRPr lang="en-US" sz="1800">
              <a:solidFill>
                <a:schemeClr val="tx1"/>
              </a:solidFill>
              <a:latin typeface="Arial"/>
              <a:cs typeface="Arial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SzPts val="3000"/>
              <a:buNone/>
            </a:pPr>
            <a:endParaRPr lang="en-US" sz="1800">
              <a:solidFill>
                <a:schemeClr val="tx1"/>
              </a:solidFill>
              <a:latin typeface="Arial"/>
              <a:cs typeface="Arial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SzPts val="3000"/>
              <a:buNone/>
            </a:pPr>
            <a:br>
              <a:rPr lang="en-US" sz="1800">
                <a:solidFill>
                  <a:schemeClr val="tx1"/>
                </a:solidFill>
                <a:latin typeface="Arial"/>
                <a:cs typeface="Arial"/>
              </a:rPr>
            </a:br>
            <a:endParaRPr lang="en-US" sz="180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23" name="Google Shape;145;p7">
            <a:extLst>
              <a:ext uri="{FF2B5EF4-FFF2-40B4-BE49-F238E27FC236}">
                <a16:creationId xmlns:a16="http://schemas.microsoft.com/office/drawing/2014/main" id="{FDEE7B6D-A7C8-994C-8D8F-3B5642DDADF3}"/>
              </a:ext>
            </a:extLst>
          </p:cNvPr>
          <p:cNvSpPr/>
          <p:nvPr/>
        </p:nvSpPr>
        <p:spPr>
          <a:xfrm rot="10800000" flipH="1">
            <a:off x="0" y="6437013"/>
            <a:ext cx="12192000" cy="420987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bg1">
                  <a:lumMod val="75000"/>
                </a:schemeClr>
              </a:gs>
            </a:gsLst>
            <a:lin ang="0" scaled="1"/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100;p1">
            <a:extLst>
              <a:ext uri="{FF2B5EF4-FFF2-40B4-BE49-F238E27FC236}">
                <a16:creationId xmlns:a16="http://schemas.microsoft.com/office/drawing/2014/main" id="{06EF868E-28B3-4C43-BCFA-FC6900201C7F}"/>
              </a:ext>
            </a:extLst>
          </p:cNvPr>
          <p:cNvSpPr txBox="1"/>
          <p:nvPr/>
        </p:nvSpPr>
        <p:spPr>
          <a:xfrm>
            <a:off x="9335597" y="6524381"/>
            <a:ext cx="24734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r"/>
            <a:r>
              <a:rPr lang="en-US" sz="900" spc="200">
                <a:solidFill>
                  <a:schemeClr val="bg1"/>
                </a:solidFill>
                <a:ea typeface="Helvetica Neue Light"/>
                <a:cs typeface="Helvetica Neue Light"/>
                <a:sym typeface="Helvetica Neue Light"/>
              </a:rPr>
              <a:t>GRAINGER ENGINEERING</a:t>
            </a:r>
          </a:p>
        </p:txBody>
      </p:sp>
      <p:sp>
        <p:nvSpPr>
          <p:cNvPr id="26" name="Google Shape;145;p7">
            <a:extLst>
              <a:ext uri="{FF2B5EF4-FFF2-40B4-BE49-F238E27FC236}">
                <a16:creationId xmlns:a16="http://schemas.microsoft.com/office/drawing/2014/main" id="{4B423D87-C7F0-3D43-8A69-A6DCC8FE53CE}"/>
              </a:ext>
            </a:extLst>
          </p:cNvPr>
          <p:cNvSpPr/>
          <p:nvPr/>
        </p:nvSpPr>
        <p:spPr>
          <a:xfrm rot="10800000" flipH="1">
            <a:off x="0" y="-7695"/>
            <a:ext cx="12192000" cy="868218"/>
          </a:xfrm>
          <a:prstGeom prst="rect">
            <a:avLst/>
          </a:prstGeom>
          <a:gradFill>
            <a:gsLst>
              <a:gs pos="0">
                <a:srgbClr val="1B4284"/>
              </a:gs>
              <a:gs pos="100000">
                <a:srgbClr val="13294B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" name="Picture 26" descr="A close up of a logo&#10;&#10;Description automatically generated">
            <a:extLst>
              <a:ext uri="{FF2B5EF4-FFF2-40B4-BE49-F238E27FC236}">
                <a16:creationId xmlns:a16="http://schemas.microsoft.com/office/drawing/2014/main" id="{DB2F77FD-36D4-524F-AFDF-E8C3EF809B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4210" y="228014"/>
            <a:ext cx="277906" cy="401420"/>
          </a:xfrm>
          <a:prstGeom prst="rect">
            <a:avLst/>
          </a:prstGeom>
        </p:spPr>
      </p:pic>
      <p:sp>
        <p:nvSpPr>
          <p:cNvPr id="28" name="Google Shape;100;p1">
            <a:extLst>
              <a:ext uri="{FF2B5EF4-FFF2-40B4-BE49-F238E27FC236}">
                <a16:creationId xmlns:a16="http://schemas.microsoft.com/office/drawing/2014/main" id="{972A3F75-3131-1546-9A51-95D3D7BFF074}"/>
              </a:ext>
            </a:extLst>
          </p:cNvPr>
          <p:cNvSpPr txBox="1"/>
          <p:nvPr/>
        </p:nvSpPr>
        <p:spPr>
          <a:xfrm>
            <a:off x="376810" y="204051"/>
            <a:ext cx="1091002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Scanning Mechanism</a:t>
            </a:r>
          </a:p>
        </p:txBody>
      </p:sp>
      <p:sp>
        <p:nvSpPr>
          <p:cNvPr id="19" name="Google Shape;100;p1">
            <a:extLst>
              <a:ext uri="{FF2B5EF4-FFF2-40B4-BE49-F238E27FC236}">
                <a16:creationId xmlns:a16="http://schemas.microsoft.com/office/drawing/2014/main" id="{D5426478-82D9-AE45-8683-F1ABAAFCD51D}"/>
              </a:ext>
            </a:extLst>
          </p:cNvPr>
          <p:cNvSpPr txBox="1"/>
          <p:nvPr/>
        </p:nvSpPr>
        <p:spPr>
          <a:xfrm>
            <a:off x="376807" y="6524381"/>
            <a:ext cx="7991337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sz="900" spc="200">
                <a:solidFill>
                  <a:schemeClr val="bg1"/>
                </a:solidFill>
                <a:ea typeface="Helvetica Neue Light"/>
                <a:cs typeface="Helvetica Neue Light"/>
                <a:sym typeface="Helvetica Neue Light"/>
              </a:rPr>
              <a:t>ELECTRICAL &amp; COMPUTER ENGINEERING</a:t>
            </a:r>
          </a:p>
        </p:txBody>
      </p:sp>
      <p:pic>
        <p:nvPicPr>
          <p:cNvPr id="2" name="Picture 1" descr="A 3d model of a hat&#10;&#10;Description automatically generated">
            <a:extLst>
              <a:ext uri="{FF2B5EF4-FFF2-40B4-BE49-F238E27FC236}">
                <a16:creationId xmlns:a16="http://schemas.microsoft.com/office/drawing/2014/main" id="{C36E1130-3E98-48C1-0C6D-4D991BF677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1666" y="1585912"/>
            <a:ext cx="2809875" cy="3686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4674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7"/>
          <p:cNvSpPr txBox="1"/>
          <p:nvPr/>
        </p:nvSpPr>
        <p:spPr>
          <a:xfrm>
            <a:off x="8494005" y="4747225"/>
            <a:ext cx="22804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A5A5A5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IMAGE / GRAPHIC</a:t>
            </a:r>
            <a:endParaRPr>
              <a:latin typeface="+mn-lt"/>
            </a:endParaRPr>
          </a:p>
        </p:txBody>
      </p:sp>
      <p:sp>
        <p:nvSpPr>
          <p:cNvPr id="22" name="Google Shape;147;p7">
            <a:extLst>
              <a:ext uri="{FF2B5EF4-FFF2-40B4-BE49-F238E27FC236}">
                <a16:creationId xmlns:a16="http://schemas.microsoft.com/office/drawing/2014/main" id="{BC43AD2D-5D81-7F48-BDB1-FF7D6C2C26C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76810" y="1334279"/>
            <a:ext cx="6387884" cy="48211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SzPts val="3000"/>
              <a:buNone/>
            </a:pPr>
            <a:r>
              <a:rPr lang="en-US" sz="2600" b="1">
                <a:solidFill>
                  <a:srgbClr val="E84B36"/>
                </a:solidFill>
                <a:latin typeface="Arial"/>
                <a:ea typeface="Helvetica Neue Light"/>
                <a:cs typeface="Arial"/>
                <a:sym typeface="Helvetica Neue Light"/>
              </a:rPr>
              <a:t>Stepper VS DC Brushed Motor</a:t>
            </a:r>
            <a:endParaRPr lang="en-US" sz="2600" b="1">
              <a:solidFill>
                <a:srgbClr val="E84B36"/>
              </a:solidFill>
              <a:latin typeface="Arial"/>
              <a:cs typeface="Arial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SzPts val="3000"/>
              <a:buNone/>
            </a:pPr>
            <a:endParaRPr lang="en-US" sz="180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</a:pPr>
            <a:r>
              <a:rPr lang="en-US" sz="1800">
                <a:solidFill>
                  <a:schemeClr val="tx1"/>
                </a:solidFill>
                <a:latin typeface="Arial"/>
                <a:cs typeface="Arial"/>
              </a:rPr>
              <a:t>Brushed has lower power consumption, higher torque and RPM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br>
              <a:rPr lang="en-US" sz="1800">
                <a:solidFill>
                  <a:schemeClr val="tx1"/>
                </a:solidFill>
                <a:latin typeface="Arial"/>
                <a:cs typeface="Arial"/>
              </a:rPr>
            </a:br>
            <a:endParaRPr lang="en-US" sz="1800">
              <a:solidFill>
                <a:schemeClr val="tx1"/>
              </a:solidFill>
              <a:latin typeface="Arial"/>
              <a:cs typeface="Arial"/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</a:pPr>
            <a:r>
              <a:rPr lang="en-US" sz="1800">
                <a:solidFill>
                  <a:schemeClr val="tx1"/>
                </a:solidFill>
                <a:latin typeface="Arial"/>
                <a:cs typeface="Arial"/>
              </a:rPr>
              <a:t>Stepper has more precise movement, needs fewer Hall-Effect sensors</a:t>
            </a:r>
            <a:br>
              <a:rPr lang="en-US" sz="1800">
                <a:solidFill>
                  <a:schemeClr val="tx1"/>
                </a:solidFill>
                <a:latin typeface="Arial"/>
                <a:cs typeface="Arial"/>
              </a:rPr>
            </a:br>
            <a:endParaRPr lang="en-US" sz="1800">
              <a:solidFill>
                <a:schemeClr val="tx1"/>
              </a:solidFill>
              <a:latin typeface="Arial"/>
              <a:cs typeface="Arial"/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</a:pPr>
            <a:endParaRPr lang="en-US" sz="1800">
              <a:solidFill>
                <a:schemeClr val="tx1"/>
              </a:solidFill>
              <a:latin typeface="Arial"/>
              <a:cs typeface="Arial"/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</a:pPr>
            <a:r>
              <a:rPr lang="en-US" sz="1800">
                <a:solidFill>
                  <a:schemeClr val="tx1"/>
                </a:solidFill>
                <a:latin typeface="Arial"/>
                <a:cs typeface="Arial"/>
              </a:rPr>
              <a:t>Brushed chosen for simplicity, lower power draw, and RPM needs</a:t>
            </a:r>
          </a:p>
        </p:txBody>
      </p:sp>
      <p:sp>
        <p:nvSpPr>
          <p:cNvPr id="23" name="Google Shape;145;p7">
            <a:extLst>
              <a:ext uri="{FF2B5EF4-FFF2-40B4-BE49-F238E27FC236}">
                <a16:creationId xmlns:a16="http://schemas.microsoft.com/office/drawing/2014/main" id="{FDEE7B6D-A7C8-994C-8D8F-3B5642DDADF3}"/>
              </a:ext>
            </a:extLst>
          </p:cNvPr>
          <p:cNvSpPr/>
          <p:nvPr/>
        </p:nvSpPr>
        <p:spPr>
          <a:xfrm rot="10800000" flipH="1">
            <a:off x="0" y="6437013"/>
            <a:ext cx="12192000" cy="420987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bg1">
                  <a:lumMod val="75000"/>
                </a:schemeClr>
              </a:gs>
            </a:gsLst>
            <a:lin ang="0" scaled="1"/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100;p1">
            <a:extLst>
              <a:ext uri="{FF2B5EF4-FFF2-40B4-BE49-F238E27FC236}">
                <a16:creationId xmlns:a16="http://schemas.microsoft.com/office/drawing/2014/main" id="{06EF868E-28B3-4C43-BCFA-FC6900201C7F}"/>
              </a:ext>
            </a:extLst>
          </p:cNvPr>
          <p:cNvSpPr txBox="1"/>
          <p:nvPr/>
        </p:nvSpPr>
        <p:spPr>
          <a:xfrm>
            <a:off x="9335597" y="6524381"/>
            <a:ext cx="24734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r"/>
            <a:r>
              <a:rPr lang="en-US" sz="900" spc="200">
                <a:solidFill>
                  <a:schemeClr val="bg1"/>
                </a:solidFill>
                <a:ea typeface="Helvetica Neue Light"/>
                <a:cs typeface="Helvetica Neue Light"/>
                <a:sym typeface="Helvetica Neue Light"/>
              </a:rPr>
              <a:t>GRAINGER ENGINEERING</a:t>
            </a:r>
          </a:p>
        </p:txBody>
      </p:sp>
      <p:sp>
        <p:nvSpPr>
          <p:cNvPr id="26" name="Google Shape;145;p7">
            <a:extLst>
              <a:ext uri="{FF2B5EF4-FFF2-40B4-BE49-F238E27FC236}">
                <a16:creationId xmlns:a16="http://schemas.microsoft.com/office/drawing/2014/main" id="{4B423D87-C7F0-3D43-8A69-A6DCC8FE53CE}"/>
              </a:ext>
            </a:extLst>
          </p:cNvPr>
          <p:cNvSpPr/>
          <p:nvPr/>
        </p:nvSpPr>
        <p:spPr>
          <a:xfrm rot="10800000" flipH="1">
            <a:off x="0" y="-7695"/>
            <a:ext cx="12192000" cy="868218"/>
          </a:xfrm>
          <a:prstGeom prst="rect">
            <a:avLst/>
          </a:prstGeom>
          <a:gradFill>
            <a:gsLst>
              <a:gs pos="0">
                <a:srgbClr val="1B4284"/>
              </a:gs>
              <a:gs pos="100000">
                <a:srgbClr val="13294B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" name="Picture 26" descr="A close up of a logo&#10;&#10;Description automatically generated">
            <a:extLst>
              <a:ext uri="{FF2B5EF4-FFF2-40B4-BE49-F238E27FC236}">
                <a16:creationId xmlns:a16="http://schemas.microsoft.com/office/drawing/2014/main" id="{DB2F77FD-36D4-524F-AFDF-E8C3EF809B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4210" y="228014"/>
            <a:ext cx="277906" cy="401420"/>
          </a:xfrm>
          <a:prstGeom prst="rect">
            <a:avLst/>
          </a:prstGeom>
        </p:spPr>
      </p:pic>
      <p:sp>
        <p:nvSpPr>
          <p:cNvPr id="28" name="Google Shape;100;p1">
            <a:extLst>
              <a:ext uri="{FF2B5EF4-FFF2-40B4-BE49-F238E27FC236}">
                <a16:creationId xmlns:a16="http://schemas.microsoft.com/office/drawing/2014/main" id="{972A3F75-3131-1546-9A51-95D3D7BFF074}"/>
              </a:ext>
            </a:extLst>
          </p:cNvPr>
          <p:cNvSpPr txBox="1"/>
          <p:nvPr/>
        </p:nvSpPr>
        <p:spPr>
          <a:xfrm>
            <a:off x="376810" y="204051"/>
            <a:ext cx="1091002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Scanning Mechanism</a:t>
            </a:r>
          </a:p>
        </p:txBody>
      </p:sp>
      <p:sp>
        <p:nvSpPr>
          <p:cNvPr id="19" name="Google Shape;100;p1">
            <a:extLst>
              <a:ext uri="{FF2B5EF4-FFF2-40B4-BE49-F238E27FC236}">
                <a16:creationId xmlns:a16="http://schemas.microsoft.com/office/drawing/2014/main" id="{D5426478-82D9-AE45-8683-F1ABAAFCD51D}"/>
              </a:ext>
            </a:extLst>
          </p:cNvPr>
          <p:cNvSpPr txBox="1"/>
          <p:nvPr/>
        </p:nvSpPr>
        <p:spPr>
          <a:xfrm>
            <a:off x="376807" y="6524381"/>
            <a:ext cx="7991337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sz="900" spc="200">
                <a:solidFill>
                  <a:schemeClr val="bg1"/>
                </a:solidFill>
                <a:ea typeface="Helvetica Neue Light"/>
                <a:cs typeface="Helvetica Neue Light"/>
                <a:sym typeface="Helvetica Neue Light"/>
              </a:rPr>
              <a:t>ELECTRICAL &amp; COMPUTER ENGINEERING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8DC1F52-F146-43D4-65E8-A871BD8EA2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4694" y="1637717"/>
            <a:ext cx="4999153" cy="421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6822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147;p7">
            <a:extLst>
              <a:ext uri="{FF2B5EF4-FFF2-40B4-BE49-F238E27FC236}">
                <a16:creationId xmlns:a16="http://schemas.microsoft.com/office/drawing/2014/main" id="{BC43AD2D-5D81-7F48-BDB1-FF7D6C2C26C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76810" y="1334279"/>
            <a:ext cx="6387884" cy="48211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SzPts val="3000"/>
              <a:buNone/>
            </a:pPr>
            <a:r>
              <a:rPr lang="en-US" sz="2600" b="1">
                <a:solidFill>
                  <a:srgbClr val="E84B36"/>
                </a:solidFill>
                <a:latin typeface="Arial"/>
                <a:cs typeface="Arial"/>
              </a:rPr>
              <a:t>Belt-Driven Design</a:t>
            </a:r>
            <a:endParaRPr lang="en-US" sz="2600" b="1">
              <a:solidFill>
                <a:srgbClr val="E84B3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SzPts val="3000"/>
              <a:buNone/>
            </a:pPr>
            <a:endParaRPr lang="en-US" sz="2600" b="1">
              <a:solidFill>
                <a:srgbClr val="E84B36"/>
              </a:solidFill>
              <a:latin typeface="Arial"/>
              <a:cs typeface="Arial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SzPts val="3000"/>
              <a:buNone/>
            </a:pPr>
            <a:endParaRPr lang="en-US" sz="2600" b="1">
              <a:solidFill>
                <a:srgbClr val="E84B36"/>
              </a:solidFill>
              <a:latin typeface="Arial"/>
              <a:cs typeface="Arial"/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SzPts val="3000"/>
            </a:pPr>
            <a:r>
              <a:rPr lang="en-US" sz="1800">
                <a:solidFill>
                  <a:schemeClr val="tx1"/>
                </a:solidFill>
                <a:latin typeface="Arial"/>
                <a:cs typeface="Arial"/>
              </a:rPr>
              <a:t>Previous design clashes with hall-effect module design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SzPts val="3000"/>
              <a:buNone/>
            </a:pPr>
            <a:br>
              <a:rPr lang="en-US" sz="1800" b="1">
                <a:solidFill>
                  <a:schemeClr val="tx1"/>
                </a:solidFill>
                <a:latin typeface="Arial"/>
                <a:cs typeface="Arial"/>
              </a:rPr>
            </a:br>
            <a:endParaRPr lang="en-US" sz="1800">
              <a:solidFill>
                <a:schemeClr val="tx1"/>
              </a:solidFill>
              <a:latin typeface="Arial"/>
              <a:cs typeface="Arial"/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SzPts val="3000"/>
            </a:pPr>
            <a:r>
              <a:rPr lang="en-US" sz="1800">
                <a:latin typeface="Arial"/>
                <a:cs typeface="Arial"/>
              </a:rPr>
              <a:t>Uses belt it drive two gears</a:t>
            </a:r>
            <a:br>
              <a:rPr lang="en-US" sz="1800">
                <a:latin typeface="Arial"/>
                <a:cs typeface="Arial"/>
              </a:rPr>
            </a:br>
            <a:endParaRPr lang="en-US" sz="1800">
              <a:latin typeface="Arial"/>
              <a:cs typeface="Arial"/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SzPts val="3000"/>
            </a:pPr>
            <a:endParaRPr lang="en-US" sz="1800">
              <a:latin typeface="Arial"/>
              <a:cs typeface="Arial"/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SzPts val="3000"/>
            </a:pPr>
            <a:r>
              <a:rPr lang="en-US" sz="1800">
                <a:solidFill>
                  <a:schemeClr val="tx1"/>
                </a:solidFill>
                <a:latin typeface="Arial"/>
                <a:cs typeface="Arial"/>
              </a:rPr>
              <a:t>Removes issues with gear alignment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SzPts val="3000"/>
              <a:buNone/>
            </a:pPr>
            <a:endParaRPr lang="en-US" sz="1800">
              <a:solidFill>
                <a:schemeClr val="tx1"/>
              </a:solidFill>
              <a:latin typeface="Arial"/>
              <a:cs typeface="Arial"/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SzPts val="3000"/>
            </a:pPr>
            <a:endParaRPr lang="en-US" sz="1800">
              <a:solidFill>
                <a:schemeClr val="tx1"/>
              </a:solidFill>
              <a:latin typeface="Arial"/>
              <a:cs typeface="Arial"/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SzPts val="3000"/>
            </a:pPr>
            <a:r>
              <a:rPr lang="en-US" sz="1800">
                <a:solidFill>
                  <a:schemeClr val="tx1"/>
                </a:solidFill>
                <a:latin typeface="Arial"/>
                <a:cs typeface="Arial"/>
              </a:rPr>
              <a:t>DC Brushed motor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SzPts val="3000"/>
              <a:buNone/>
            </a:pPr>
            <a:endParaRPr lang="en-US" sz="1800">
              <a:solidFill>
                <a:schemeClr val="tx1"/>
              </a:solidFill>
              <a:latin typeface="Arial"/>
              <a:cs typeface="Arial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SzPts val="3000"/>
              <a:buNone/>
            </a:pPr>
            <a:endParaRPr lang="en-US" sz="1800">
              <a:solidFill>
                <a:schemeClr val="tx1"/>
              </a:solidFill>
              <a:latin typeface="Arial"/>
              <a:cs typeface="Arial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SzPts val="3000"/>
              <a:buNone/>
            </a:pPr>
            <a:endParaRPr lang="en-US" sz="1800">
              <a:solidFill>
                <a:schemeClr val="tx1"/>
              </a:solidFill>
              <a:latin typeface="Arial"/>
              <a:cs typeface="Arial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SzPts val="3000"/>
              <a:buNone/>
            </a:pPr>
            <a:br>
              <a:rPr lang="en-US" sz="1800">
                <a:solidFill>
                  <a:schemeClr val="tx1"/>
                </a:solidFill>
                <a:latin typeface="Arial"/>
                <a:cs typeface="Arial"/>
              </a:rPr>
            </a:br>
            <a:endParaRPr lang="en-US" sz="180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23" name="Google Shape;145;p7">
            <a:extLst>
              <a:ext uri="{FF2B5EF4-FFF2-40B4-BE49-F238E27FC236}">
                <a16:creationId xmlns:a16="http://schemas.microsoft.com/office/drawing/2014/main" id="{FDEE7B6D-A7C8-994C-8D8F-3B5642DDADF3}"/>
              </a:ext>
            </a:extLst>
          </p:cNvPr>
          <p:cNvSpPr/>
          <p:nvPr/>
        </p:nvSpPr>
        <p:spPr>
          <a:xfrm rot="10800000" flipH="1">
            <a:off x="0" y="6437013"/>
            <a:ext cx="12192000" cy="420987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bg1">
                  <a:lumMod val="75000"/>
                </a:schemeClr>
              </a:gs>
            </a:gsLst>
            <a:lin ang="0" scaled="1"/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100;p1">
            <a:extLst>
              <a:ext uri="{FF2B5EF4-FFF2-40B4-BE49-F238E27FC236}">
                <a16:creationId xmlns:a16="http://schemas.microsoft.com/office/drawing/2014/main" id="{06EF868E-28B3-4C43-BCFA-FC6900201C7F}"/>
              </a:ext>
            </a:extLst>
          </p:cNvPr>
          <p:cNvSpPr txBox="1"/>
          <p:nvPr/>
        </p:nvSpPr>
        <p:spPr>
          <a:xfrm>
            <a:off x="9335597" y="6524381"/>
            <a:ext cx="24734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r"/>
            <a:r>
              <a:rPr lang="en-US" sz="900" spc="200">
                <a:solidFill>
                  <a:schemeClr val="bg1"/>
                </a:solidFill>
                <a:ea typeface="Helvetica Neue Light"/>
                <a:cs typeface="Helvetica Neue Light"/>
                <a:sym typeface="Helvetica Neue Light"/>
              </a:rPr>
              <a:t>GRAINGER ENGINEERING</a:t>
            </a:r>
          </a:p>
        </p:txBody>
      </p:sp>
      <p:sp>
        <p:nvSpPr>
          <p:cNvPr id="26" name="Google Shape;145;p7">
            <a:extLst>
              <a:ext uri="{FF2B5EF4-FFF2-40B4-BE49-F238E27FC236}">
                <a16:creationId xmlns:a16="http://schemas.microsoft.com/office/drawing/2014/main" id="{4B423D87-C7F0-3D43-8A69-A6DCC8FE53CE}"/>
              </a:ext>
            </a:extLst>
          </p:cNvPr>
          <p:cNvSpPr/>
          <p:nvPr/>
        </p:nvSpPr>
        <p:spPr>
          <a:xfrm rot="10800000" flipH="1">
            <a:off x="0" y="-7695"/>
            <a:ext cx="12192000" cy="868218"/>
          </a:xfrm>
          <a:prstGeom prst="rect">
            <a:avLst/>
          </a:prstGeom>
          <a:gradFill>
            <a:gsLst>
              <a:gs pos="0">
                <a:srgbClr val="1B4284"/>
              </a:gs>
              <a:gs pos="100000">
                <a:srgbClr val="13294B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" name="Picture 26" descr="A close up of a logo&#10;&#10;Description automatically generated">
            <a:extLst>
              <a:ext uri="{FF2B5EF4-FFF2-40B4-BE49-F238E27FC236}">
                <a16:creationId xmlns:a16="http://schemas.microsoft.com/office/drawing/2014/main" id="{DB2F77FD-36D4-524F-AFDF-E8C3EF809B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4210" y="228014"/>
            <a:ext cx="277906" cy="401420"/>
          </a:xfrm>
          <a:prstGeom prst="rect">
            <a:avLst/>
          </a:prstGeom>
        </p:spPr>
      </p:pic>
      <p:sp>
        <p:nvSpPr>
          <p:cNvPr id="28" name="Google Shape;100;p1">
            <a:extLst>
              <a:ext uri="{FF2B5EF4-FFF2-40B4-BE49-F238E27FC236}">
                <a16:creationId xmlns:a16="http://schemas.microsoft.com/office/drawing/2014/main" id="{972A3F75-3131-1546-9A51-95D3D7BFF074}"/>
              </a:ext>
            </a:extLst>
          </p:cNvPr>
          <p:cNvSpPr txBox="1"/>
          <p:nvPr/>
        </p:nvSpPr>
        <p:spPr>
          <a:xfrm>
            <a:off x="376810" y="204051"/>
            <a:ext cx="1091002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Scanning Mechanism</a:t>
            </a:r>
          </a:p>
        </p:txBody>
      </p:sp>
      <p:sp>
        <p:nvSpPr>
          <p:cNvPr id="19" name="Google Shape;100;p1">
            <a:extLst>
              <a:ext uri="{FF2B5EF4-FFF2-40B4-BE49-F238E27FC236}">
                <a16:creationId xmlns:a16="http://schemas.microsoft.com/office/drawing/2014/main" id="{D5426478-82D9-AE45-8683-F1ABAAFCD51D}"/>
              </a:ext>
            </a:extLst>
          </p:cNvPr>
          <p:cNvSpPr txBox="1"/>
          <p:nvPr/>
        </p:nvSpPr>
        <p:spPr>
          <a:xfrm>
            <a:off x="376807" y="6524381"/>
            <a:ext cx="7991337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sz="900" spc="200">
                <a:solidFill>
                  <a:schemeClr val="bg1"/>
                </a:solidFill>
                <a:ea typeface="Helvetica Neue Light"/>
                <a:cs typeface="Helvetica Neue Light"/>
                <a:sym typeface="Helvetica Neue Light"/>
              </a:rPr>
              <a:t>ELECTRICAL &amp; COMPUTER ENGINEERING</a:t>
            </a:r>
          </a:p>
        </p:txBody>
      </p:sp>
      <p:pic>
        <p:nvPicPr>
          <p:cNvPr id="3" name="Picture 2" descr="A collage of a machine&#10;&#10;Description automatically generated">
            <a:extLst>
              <a:ext uri="{FF2B5EF4-FFF2-40B4-BE49-F238E27FC236}">
                <a16:creationId xmlns:a16="http://schemas.microsoft.com/office/drawing/2014/main" id="{82B1EEFD-E11C-9062-A782-9967F79C80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1235" y="1340869"/>
            <a:ext cx="4196929" cy="4693848"/>
          </a:xfrm>
          <a:prstGeom prst="rect">
            <a:avLst/>
          </a:prstGeom>
        </p:spPr>
      </p:pic>
      <p:pic>
        <p:nvPicPr>
          <p:cNvPr id="5" name="Picture 4" descr="A drawing of a cylinder&#10;&#10;Description automatically generated">
            <a:extLst>
              <a:ext uri="{FF2B5EF4-FFF2-40B4-BE49-F238E27FC236}">
                <a16:creationId xmlns:a16="http://schemas.microsoft.com/office/drawing/2014/main" id="{F34188F5-B464-29C4-5246-068BADD261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80933" y="3426843"/>
            <a:ext cx="2415757" cy="2620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4036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7"/>
          <p:cNvSpPr txBox="1">
            <a:spLocks noGrp="1"/>
          </p:cNvSpPr>
          <p:nvPr>
            <p:ph type="body" idx="1"/>
          </p:nvPr>
        </p:nvSpPr>
        <p:spPr>
          <a:xfrm>
            <a:off x="376809" y="1334279"/>
            <a:ext cx="11177401" cy="48211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0" i="0" u="none" strike="noStrike">
                <a:solidFill>
                  <a:srgbClr val="000000"/>
                </a:solidFill>
                <a:effectLst/>
                <a:latin typeface="+mn-lt"/>
              </a:rPr>
              <a:t>Visual impairments make independent navigation of surroundings difficult</a:t>
            </a:r>
          </a:p>
          <a:p>
            <a:pPr lvl="1" fontAlgn="base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>
                <a:solidFill>
                  <a:srgbClr val="000000"/>
                </a:solidFill>
                <a:latin typeface="+mn-lt"/>
              </a:rPr>
              <a:t>Raises concerns for individual’s personal safety</a:t>
            </a:r>
            <a:endParaRPr lang="en-US" b="0" i="0" u="none" strike="noStrike">
              <a:solidFill>
                <a:srgbClr val="595959"/>
              </a:solidFill>
              <a:effectLst/>
              <a:latin typeface="+mn-lt"/>
            </a:endParaRPr>
          </a:p>
          <a:p>
            <a:pPr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0" i="0" u="none" strike="noStrike">
                <a:solidFill>
                  <a:srgbClr val="000000"/>
                </a:solidFill>
                <a:effectLst/>
                <a:latin typeface="+mn-lt"/>
              </a:rPr>
              <a:t>Issues with other solutions:</a:t>
            </a:r>
            <a:endParaRPr lang="en-US" sz="2400" b="0" i="0" u="none" strike="noStrike">
              <a:solidFill>
                <a:srgbClr val="595959"/>
              </a:solidFill>
              <a:effectLst/>
              <a:latin typeface="+mn-lt"/>
            </a:endParaRPr>
          </a:p>
          <a:p>
            <a:pPr marL="742950" lvl="1" indent="-285750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0" i="0" u="none" strike="noStrike">
                <a:solidFill>
                  <a:srgbClr val="000000"/>
                </a:solidFill>
                <a:effectLst/>
                <a:latin typeface="+mn-lt"/>
              </a:rPr>
              <a:t>Canes cannot detect objects further than a meter out</a:t>
            </a:r>
            <a:endParaRPr lang="en-US" b="0" i="0" u="none" strike="noStrike">
              <a:solidFill>
                <a:srgbClr val="595959"/>
              </a:solidFill>
              <a:effectLst/>
              <a:latin typeface="+mn-lt"/>
            </a:endParaRPr>
          </a:p>
          <a:p>
            <a:pPr marL="742950" lvl="1" indent="-285750" rtl="0" fontAlgn="base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0" i="0" u="none" strike="noStrike">
                <a:solidFill>
                  <a:srgbClr val="000000"/>
                </a:solidFill>
                <a:effectLst/>
                <a:latin typeface="+mn-lt"/>
              </a:rPr>
              <a:t>Dogs can get easily distracted by surroundings, even with training.</a:t>
            </a:r>
            <a:br>
              <a:rPr lang="en-US" b="0" i="0" u="none" strike="noStrike">
                <a:solidFill>
                  <a:srgbClr val="595959"/>
                </a:solidFill>
                <a:effectLst/>
                <a:latin typeface="+mn-lt"/>
              </a:rPr>
            </a:br>
            <a:br>
              <a:rPr lang="en-US" b="0">
                <a:effectLst/>
                <a:latin typeface="+mn-lt"/>
              </a:rPr>
            </a:br>
            <a:endParaRPr>
              <a:solidFill>
                <a:schemeClr val="tx1"/>
              </a:solidFill>
              <a:latin typeface="+mn-lt"/>
              <a:ea typeface="Helvetica Neue Light"/>
              <a:cs typeface="Arial" panose="020B0604020202020204" pitchFamily="34" charset="0"/>
              <a:sym typeface="Helvetica Neue Light"/>
            </a:endParaRPr>
          </a:p>
        </p:txBody>
      </p:sp>
      <p:sp>
        <p:nvSpPr>
          <p:cNvPr id="18" name="Google Shape;145;p7">
            <a:extLst>
              <a:ext uri="{FF2B5EF4-FFF2-40B4-BE49-F238E27FC236}">
                <a16:creationId xmlns:a16="http://schemas.microsoft.com/office/drawing/2014/main" id="{DBD98685-E6DB-4548-992F-86EFC1B6F030}"/>
              </a:ext>
            </a:extLst>
          </p:cNvPr>
          <p:cNvSpPr/>
          <p:nvPr/>
        </p:nvSpPr>
        <p:spPr>
          <a:xfrm rot="10800000" flipH="1">
            <a:off x="0" y="6437013"/>
            <a:ext cx="12192000" cy="420987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bg1">
                  <a:lumMod val="75000"/>
                </a:schemeClr>
              </a:gs>
            </a:gsLst>
            <a:lin ang="0" scaled="1"/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100;p1">
            <a:extLst>
              <a:ext uri="{FF2B5EF4-FFF2-40B4-BE49-F238E27FC236}">
                <a16:creationId xmlns:a16="http://schemas.microsoft.com/office/drawing/2014/main" id="{B922E6F9-2383-DE41-BF46-8C23337DD107}"/>
              </a:ext>
            </a:extLst>
          </p:cNvPr>
          <p:cNvSpPr txBox="1"/>
          <p:nvPr/>
        </p:nvSpPr>
        <p:spPr>
          <a:xfrm>
            <a:off x="9335597" y="6524381"/>
            <a:ext cx="24734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r"/>
            <a:r>
              <a:rPr lang="en-US" sz="900" spc="200">
                <a:solidFill>
                  <a:schemeClr val="bg1"/>
                </a:solidFill>
                <a:ea typeface="Helvetica Neue Light"/>
                <a:cs typeface="Helvetica Neue Light"/>
                <a:sym typeface="Helvetica Neue Light"/>
              </a:rPr>
              <a:t>GRAINGER ENGINEERING</a:t>
            </a:r>
          </a:p>
        </p:txBody>
      </p:sp>
      <p:sp>
        <p:nvSpPr>
          <p:cNvPr id="21" name="Google Shape;145;p7">
            <a:extLst>
              <a:ext uri="{FF2B5EF4-FFF2-40B4-BE49-F238E27FC236}">
                <a16:creationId xmlns:a16="http://schemas.microsoft.com/office/drawing/2014/main" id="{614C97B7-5CDB-E748-9964-18DA2B80CC66}"/>
              </a:ext>
            </a:extLst>
          </p:cNvPr>
          <p:cNvSpPr/>
          <p:nvPr/>
        </p:nvSpPr>
        <p:spPr>
          <a:xfrm rot="10800000" flipH="1">
            <a:off x="0" y="-7695"/>
            <a:ext cx="12192000" cy="868218"/>
          </a:xfrm>
          <a:prstGeom prst="rect">
            <a:avLst/>
          </a:prstGeom>
          <a:gradFill>
            <a:gsLst>
              <a:gs pos="0">
                <a:srgbClr val="1B4284"/>
              </a:gs>
              <a:gs pos="100000">
                <a:srgbClr val="13294B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" name="Picture 21" descr="A close up of a logo&#10;&#10;Description automatically generated">
            <a:extLst>
              <a:ext uri="{FF2B5EF4-FFF2-40B4-BE49-F238E27FC236}">
                <a16:creationId xmlns:a16="http://schemas.microsoft.com/office/drawing/2014/main" id="{5D9EC8C9-6293-D94F-BB71-5442E33394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4210" y="228014"/>
            <a:ext cx="277906" cy="401420"/>
          </a:xfrm>
          <a:prstGeom prst="rect">
            <a:avLst/>
          </a:prstGeom>
        </p:spPr>
      </p:pic>
      <p:sp>
        <p:nvSpPr>
          <p:cNvPr id="23" name="Google Shape;100;p1">
            <a:extLst>
              <a:ext uri="{FF2B5EF4-FFF2-40B4-BE49-F238E27FC236}">
                <a16:creationId xmlns:a16="http://schemas.microsoft.com/office/drawing/2014/main" id="{85A69606-3816-5244-A5CD-EC3EA84F3070}"/>
              </a:ext>
            </a:extLst>
          </p:cNvPr>
          <p:cNvSpPr txBox="1"/>
          <p:nvPr/>
        </p:nvSpPr>
        <p:spPr>
          <a:xfrm>
            <a:off x="376810" y="204051"/>
            <a:ext cx="10910026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u="none" strike="noStrike" cap="none">
                <a:solidFill>
                  <a:schemeClr val="lt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Problem</a:t>
            </a:r>
            <a:endParaRPr lang="en-US" sz="3200">
              <a:solidFill>
                <a:schemeClr val="lt1"/>
              </a:solidFill>
              <a:latin typeface="+mn-l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5" name="Google Shape;100;p1">
            <a:extLst>
              <a:ext uri="{FF2B5EF4-FFF2-40B4-BE49-F238E27FC236}">
                <a16:creationId xmlns:a16="http://schemas.microsoft.com/office/drawing/2014/main" id="{2582C0C7-CB7D-9745-A567-B540D621135D}"/>
              </a:ext>
            </a:extLst>
          </p:cNvPr>
          <p:cNvSpPr txBox="1"/>
          <p:nvPr/>
        </p:nvSpPr>
        <p:spPr>
          <a:xfrm>
            <a:off x="376807" y="6524381"/>
            <a:ext cx="7991337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sz="900" spc="200">
                <a:solidFill>
                  <a:schemeClr val="bg1"/>
                </a:solidFill>
                <a:ea typeface="Helvetica Neue Light"/>
                <a:cs typeface="Helvetica Neue Light"/>
                <a:sym typeface="Helvetica Neue Light"/>
              </a:rPr>
              <a:t>ELECTRICAL &amp; COMPUTER ENGINEERING</a:t>
            </a:r>
          </a:p>
        </p:txBody>
      </p:sp>
    </p:spTree>
    <p:extLst>
      <p:ext uri="{BB962C8B-B14F-4D97-AF65-F5344CB8AC3E}">
        <p14:creationId xmlns:p14="http://schemas.microsoft.com/office/powerpoint/2010/main" val="24923653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147;p7">
            <a:extLst>
              <a:ext uri="{FF2B5EF4-FFF2-40B4-BE49-F238E27FC236}">
                <a16:creationId xmlns:a16="http://schemas.microsoft.com/office/drawing/2014/main" id="{BC43AD2D-5D81-7F48-BDB1-FF7D6C2C26C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76810" y="1334279"/>
            <a:ext cx="6387884" cy="48211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SzPts val="3000"/>
              <a:buNone/>
            </a:pPr>
            <a:r>
              <a:rPr lang="en-US" sz="2600" b="1">
                <a:solidFill>
                  <a:srgbClr val="E84B36"/>
                </a:solidFill>
                <a:latin typeface="Arial"/>
                <a:cs typeface="Arial"/>
              </a:rPr>
              <a:t>Final Design</a:t>
            </a:r>
            <a:endParaRPr lang="en-US" sz="2600" b="1">
              <a:solidFill>
                <a:srgbClr val="E84B3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SzPts val="3000"/>
              <a:buNone/>
            </a:pPr>
            <a:endParaRPr lang="en-US" sz="2600" b="1">
              <a:solidFill>
                <a:srgbClr val="E84B36"/>
              </a:solidFill>
              <a:latin typeface="Arial"/>
              <a:cs typeface="Arial"/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SzPts val="3000"/>
            </a:pPr>
            <a:r>
              <a:rPr lang="en-US" sz="1800">
                <a:solidFill>
                  <a:schemeClr val="tx1"/>
                </a:solidFill>
                <a:latin typeface="Arial"/>
                <a:cs typeface="Arial"/>
              </a:rPr>
              <a:t>Inward force too great while spinning (add bearing)</a:t>
            </a:r>
            <a:endParaRPr lang="en-US">
              <a:solidFill>
                <a:schemeClr val="tx1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SzPts val="3000"/>
              <a:buNone/>
            </a:pPr>
            <a:br>
              <a:rPr lang="en-US" sz="1800" b="1">
                <a:latin typeface="Arial"/>
                <a:cs typeface="Arial"/>
              </a:rPr>
            </a:br>
            <a:endParaRPr lang="en-US" sz="1800">
              <a:solidFill>
                <a:schemeClr val="tx1"/>
              </a:solidFill>
              <a:latin typeface="Arial"/>
              <a:cs typeface="Arial"/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SzPts val="3000"/>
            </a:pPr>
            <a:r>
              <a:rPr lang="en-US" sz="1800">
                <a:solidFill>
                  <a:schemeClr val="tx1"/>
                </a:solidFill>
                <a:latin typeface="Arial"/>
                <a:cs typeface="Arial"/>
              </a:rPr>
              <a:t>Hall-Effect module redesign by group</a:t>
            </a:r>
            <a:br>
              <a:rPr lang="en-US" sz="1800">
                <a:latin typeface="Arial"/>
                <a:cs typeface="Arial"/>
              </a:rPr>
            </a:br>
            <a:endParaRPr lang="en-US" sz="1800">
              <a:solidFill>
                <a:schemeClr val="tx1"/>
              </a:solidFill>
              <a:latin typeface="Arial"/>
              <a:cs typeface="Arial"/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SzPts val="3000"/>
            </a:pPr>
            <a:endParaRPr lang="en-US" sz="1800">
              <a:solidFill>
                <a:schemeClr val="tx1"/>
              </a:solidFill>
              <a:latin typeface="Arial"/>
              <a:cs typeface="Arial"/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SzPts val="3000"/>
            </a:pPr>
            <a:r>
              <a:rPr lang="en-US" sz="1800">
                <a:solidFill>
                  <a:schemeClr val="tx1"/>
                </a:solidFill>
                <a:latin typeface="Arial"/>
                <a:cs typeface="Arial"/>
              </a:rPr>
              <a:t>Switched to Stepper motor with 15RPM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SzPts val="3000"/>
              <a:buNone/>
            </a:pPr>
            <a:endParaRPr lang="en-US" sz="1800">
              <a:solidFill>
                <a:schemeClr val="tx1"/>
              </a:solidFill>
              <a:latin typeface="Arial"/>
              <a:cs typeface="Arial"/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SzPts val="3000"/>
            </a:pPr>
            <a:endParaRPr lang="en-US" sz="1800">
              <a:solidFill>
                <a:schemeClr val="tx1"/>
              </a:solidFill>
              <a:latin typeface="Arial"/>
              <a:cs typeface="Arial"/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SzPts val="3000"/>
            </a:pPr>
            <a:r>
              <a:rPr lang="en-US" sz="1800">
                <a:solidFill>
                  <a:schemeClr val="tx1"/>
                </a:solidFill>
                <a:latin typeface="Arial"/>
                <a:cs typeface="Arial"/>
              </a:rPr>
              <a:t>Needed 2:1 gear-ratio to hit 30 RPM 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SzPts val="3000"/>
              <a:buNone/>
            </a:pPr>
            <a:endParaRPr lang="en-US" sz="1800">
              <a:solidFill>
                <a:schemeClr val="tx1"/>
              </a:solidFill>
              <a:latin typeface="Arial"/>
              <a:cs typeface="Arial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SzPts val="3000"/>
              <a:buNone/>
            </a:pPr>
            <a:endParaRPr lang="en-US" sz="1800">
              <a:solidFill>
                <a:schemeClr val="tx1"/>
              </a:solidFill>
              <a:latin typeface="Arial"/>
              <a:cs typeface="Arial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SzPts val="3000"/>
              <a:buNone/>
            </a:pPr>
            <a:endParaRPr lang="en-US" sz="1800">
              <a:solidFill>
                <a:schemeClr val="tx1"/>
              </a:solidFill>
              <a:latin typeface="Arial"/>
              <a:cs typeface="Arial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SzPts val="3000"/>
              <a:buNone/>
            </a:pPr>
            <a:br>
              <a:rPr lang="en-US" sz="1800">
                <a:latin typeface="Arial"/>
                <a:cs typeface="Arial"/>
              </a:rPr>
            </a:br>
            <a:endParaRPr lang="en-US" sz="180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23" name="Google Shape;145;p7">
            <a:extLst>
              <a:ext uri="{FF2B5EF4-FFF2-40B4-BE49-F238E27FC236}">
                <a16:creationId xmlns:a16="http://schemas.microsoft.com/office/drawing/2014/main" id="{FDEE7B6D-A7C8-994C-8D8F-3B5642DDADF3}"/>
              </a:ext>
            </a:extLst>
          </p:cNvPr>
          <p:cNvSpPr/>
          <p:nvPr/>
        </p:nvSpPr>
        <p:spPr>
          <a:xfrm rot="10800000" flipH="1">
            <a:off x="0" y="6437013"/>
            <a:ext cx="12192000" cy="420987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bg1">
                  <a:lumMod val="75000"/>
                </a:schemeClr>
              </a:gs>
            </a:gsLst>
            <a:lin ang="0" scaled="1"/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100;p1">
            <a:extLst>
              <a:ext uri="{FF2B5EF4-FFF2-40B4-BE49-F238E27FC236}">
                <a16:creationId xmlns:a16="http://schemas.microsoft.com/office/drawing/2014/main" id="{06EF868E-28B3-4C43-BCFA-FC6900201C7F}"/>
              </a:ext>
            </a:extLst>
          </p:cNvPr>
          <p:cNvSpPr txBox="1"/>
          <p:nvPr/>
        </p:nvSpPr>
        <p:spPr>
          <a:xfrm>
            <a:off x="9335597" y="6524381"/>
            <a:ext cx="24734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r"/>
            <a:r>
              <a:rPr lang="en-US" sz="900" spc="200">
                <a:solidFill>
                  <a:schemeClr val="bg1"/>
                </a:solidFill>
                <a:ea typeface="Helvetica Neue Light"/>
                <a:cs typeface="Helvetica Neue Light"/>
                <a:sym typeface="Helvetica Neue Light"/>
              </a:rPr>
              <a:t>GRAINGER ENGINEERING</a:t>
            </a:r>
          </a:p>
        </p:txBody>
      </p:sp>
      <p:sp>
        <p:nvSpPr>
          <p:cNvPr id="26" name="Google Shape;145;p7">
            <a:extLst>
              <a:ext uri="{FF2B5EF4-FFF2-40B4-BE49-F238E27FC236}">
                <a16:creationId xmlns:a16="http://schemas.microsoft.com/office/drawing/2014/main" id="{4B423D87-C7F0-3D43-8A69-A6DCC8FE53CE}"/>
              </a:ext>
            </a:extLst>
          </p:cNvPr>
          <p:cNvSpPr/>
          <p:nvPr/>
        </p:nvSpPr>
        <p:spPr>
          <a:xfrm rot="10800000" flipH="1">
            <a:off x="0" y="-7695"/>
            <a:ext cx="12192000" cy="868218"/>
          </a:xfrm>
          <a:prstGeom prst="rect">
            <a:avLst/>
          </a:prstGeom>
          <a:gradFill>
            <a:gsLst>
              <a:gs pos="0">
                <a:srgbClr val="1B4284"/>
              </a:gs>
              <a:gs pos="100000">
                <a:srgbClr val="13294B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" name="Picture 26" descr="A close up of a logo&#10;&#10;Description automatically generated">
            <a:extLst>
              <a:ext uri="{FF2B5EF4-FFF2-40B4-BE49-F238E27FC236}">
                <a16:creationId xmlns:a16="http://schemas.microsoft.com/office/drawing/2014/main" id="{DB2F77FD-36D4-524F-AFDF-E8C3EF809B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4210" y="228014"/>
            <a:ext cx="277906" cy="401420"/>
          </a:xfrm>
          <a:prstGeom prst="rect">
            <a:avLst/>
          </a:prstGeom>
        </p:spPr>
      </p:pic>
      <p:sp>
        <p:nvSpPr>
          <p:cNvPr id="28" name="Google Shape;100;p1">
            <a:extLst>
              <a:ext uri="{FF2B5EF4-FFF2-40B4-BE49-F238E27FC236}">
                <a16:creationId xmlns:a16="http://schemas.microsoft.com/office/drawing/2014/main" id="{972A3F75-3131-1546-9A51-95D3D7BFF074}"/>
              </a:ext>
            </a:extLst>
          </p:cNvPr>
          <p:cNvSpPr txBox="1"/>
          <p:nvPr/>
        </p:nvSpPr>
        <p:spPr>
          <a:xfrm>
            <a:off x="376810" y="204051"/>
            <a:ext cx="1091002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Scanning Mechanism</a:t>
            </a:r>
          </a:p>
        </p:txBody>
      </p:sp>
      <p:sp>
        <p:nvSpPr>
          <p:cNvPr id="19" name="Google Shape;100;p1">
            <a:extLst>
              <a:ext uri="{FF2B5EF4-FFF2-40B4-BE49-F238E27FC236}">
                <a16:creationId xmlns:a16="http://schemas.microsoft.com/office/drawing/2014/main" id="{D5426478-82D9-AE45-8683-F1ABAAFCD51D}"/>
              </a:ext>
            </a:extLst>
          </p:cNvPr>
          <p:cNvSpPr txBox="1"/>
          <p:nvPr/>
        </p:nvSpPr>
        <p:spPr>
          <a:xfrm>
            <a:off x="376807" y="6524381"/>
            <a:ext cx="7991337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sz="900" spc="200">
                <a:solidFill>
                  <a:schemeClr val="bg1"/>
                </a:solidFill>
                <a:ea typeface="Helvetica Neue Light"/>
                <a:cs typeface="Helvetica Neue Light"/>
                <a:sym typeface="Helvetica Neue Light"/>
              </a:rPr>
              <a:t>ELECTRICAL &amp; COMPUTER ENGINEERING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261235-D6EF-D036-4F44-EC70BDD400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7978" y="1019490"/>
            <a:ext cx="3273870" cy="2718980"/>
          </a:xfrm>
          <a:prstGeom prst="rect">
            <a:avLst/>
          </a:prstGeom>
        </p:spPr>
      </p:pic>
      <p:pic>
        <p:nvPicPr>
          <p:cNvPr id="8" name="Picture 7" descr="A red object with a black hole&#10;&#10;Description automatically generated">
            <a:extLst>
              <a:ext uri="{FF2B5EF4-FFF2-40B4-BE49-F238E27FC236}">
                <a16:creationId xmlns:a16="http://schemas.microsoft.com/office/drawing/2014/main" id="{BB33393B-870F-4271-D55F-1F32083F97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0270" y="3902014"/>
            <a:ext cx="2110782" cy="2231367"/>
          </a:xfrm>
          <a:prstGeom prst="rect">
            <a:avLst/>
          </a:prstGeom>
        </p:spPr>
      </p:pic>
      <p:pic>
        <p:nvPicPr>
          <p:cNvPr id="9" name="Picture 8" descr="A black and grey object with a blue box&#10;&#10;Description automatically generated">
            <a:extLst>
              <a:ext uri="{FF2B5EF4-FFF2-40B4-BE49-F238E27FC236}">
                <a16:creationId xmlns:a16="http://schemas.microsoft.com/office/drawing/2014/main" id="{F9830089-0C82-B82E-9DCE-41CD832F65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20957" y="3902015"/>
            <a:ext cx="2393447" cy="2231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2202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dark&#10;&#10;Description automatically generated">
            <a:extLst>
              <a:ext uri="{FF2B5EF4-FFF2-40B4-BE49-F238E27FC236}">
                <a16:creationId xmlns:a16="http://schemas.microsoft.com/office/drawing/2014/main" id="{5D80DA1D-795C-1B41-BF57-2F9F0A7414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Google Shape;145;p7">
            <a:extLst>
              <a:ext uri="{FF2B5EF4-FFF2-40B4-BE49-F238E27FC236}">
                <a16:creationId xmlns:a16="http://schemas.microsoft.com/office/drawing/2014/main" id="{E0429B1A-D43C-9246-BC60-288E29B4499A}"/>
              </a:ext>
            </a:extLst>
          </p:cNvPr>
          <p:cNvSpPr/>
          <p:nvPr/>
        </p:nvSpPr>
        <p:spPr>
          <a:xfrm rot="10800000" flipH="1">
            <a:off x="-2" y="0"/>
            <a:ext cx="12192000" cy="6858000"/>
          </a:xfrm>
          <a:prstGeom prst="rect">
            <a:avLst/>
          </a:prstGeom>
          <a:gradFill flip="none" rotWithShape="1">
            <a:gsLst>
              <a:gs pos="50000">
                <a:srgbClr val="1B4284">
                  <a:alpha val="10000"/>
                </a:srgbClr>
              </a:gs>
              <a:gs pos="100000">
                <a:srgbClr val="13294B"/>
              </a:gs>
            </a:gsLst>
            <a:lin ang="18900000" scaled="1"/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107;p2">
            <a:extLst>
              <a:ext uri="{FF2B5EF4-FFF2-40B4-BE49-F238E27FC236}">
                <a16:creationId xmlns:a16="http://schemas.microsoft.com/office/drawing/2014/main" id="{A450A637-C25F-E343-A260-8A47ADB79972}"/>
              </a:ext>
            </a:extLst>
          </p:cNvPr>
          <p:cNvSpPr txBox="1"/>
          <p:nvPr/>
        </p:nvSpPr>
        <p:spPr>
          <a:xfrm>
            <a:off x="2206906" y="1491040"/>
            <a:ext cx="7778187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 i="0" u="none" strike="noStrike" cap="none">
                <a:solidFill>
                  <a:schemeClr val="lt1"/>
                </a:solidFill>
                <a:latin typeface="+mn-lt"/>
                <a:ea typeface="Helvetica Neue"/>
                <a:cs typeface="Helvetica Neue"/>
                <a:sym typeface="Helvetica Neue"/>
              </a:rPr>
              <a:t>Power System</a:t>
            </a:r>
            <a:endParaRPr>
              <a:latin typeface="+mn-lt"/>
            </a:endParaRPr>
          </a:p>
        </p:txBody>
      </p:sp>
      <p:sp>
        <p:nvSpPr>
          <p:cNvPr id="7" name="Google Shape;108;p2">
            <a:extLst>
              <a:ext uri="{FF2B5EF4-FFF2-40B4-BE49-F238E27FC236}">
                <a16:creationId xmlns:a16="http://schemas.microsoft.com/office/drawing/2014/main" id="{68FB26AE-5991-1B4D-A0AD-29C32A097242}"/>
              </a:ext>
            </a:extLst>
          </p:cNvPr>
          <p:cNvSpPr txBox="1"/>
          <p:nvPr/>
        </p:nvSpPr>
        <p:spPr>
          <a:xfrm>
            <a:off x="1441528" y="3232230"/>
            <a:ext cx="9308941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>
                <a:solidFill>
                  <a:schemeClr val="lt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A Lesson in Over-Engineering </a:t>
            </a:r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0179F628-5193-5E4E-9158-3B9E1C263B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4210" y="235709"/>
            <a:ext cx="277906" cy="401420"/>
          </a:xfrm>
          <a:prstGeom prst="rect">
            <a:avLst/>
          </a:prstGeom>
        </p:spPr>
      </p:pic>
      <p:sp>
        <p:nvSpPr>
          <p:cNvPr id="10" name="Google Shape;125;p4">
            <a:extLst>
              <a:ext uri="{FF2B5EF4-FFF2-40B4-BE49-F238E27FC236}">
                <a16:creationId xmlns:a16="http://schemas.microsoft.com/office/drawing/2014/main" id="{5231AC56-82D9-A74A-A961-03F95233489F}"/>
              </a:ext>
            </a:extLst>
          </p:cNvPr>
          <p:cNvSpPr/>
          <p:nvPr/>
        </p:nvSpPr>
        <p:spPr>
          <a:xfrm>
            <a:off x="5520230" y="2759325"/>
            <a:ext cx="1151540" cy="111983"/>
          </a:xfrm>
          <a:prstGeom prst="rect">
            <a:avLst/>
          </a:prstGeom>
          <a:solidFill>
            <a:srgbClr val="FF552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00;p1">
            <a:extLst>
              <a:ext uri="{FF2B5EF4-FFF2-40B4-BE49-F238E27FC236}">
                <a16:creationId xmlns:a16="http://schemas.microsoft.com/office/drawing/2014/main" id="{E51D5930-73EA-F54A-AEA8-698B09E25C26}"/>
              </a:ext>
            </a:extLst>
          </p:cNvPr>
          <p:cNvSpPr txBox="1"/>
          <p:nvPr/>
        </p:nvSpPr>
        <p:spPr>
          <a:xfrm>
            <a:off x="9335597" y="6524381"/>
            <a:ext cx="24734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r"/>
            <a:r>
              <a:rPr lang="en-US" sz="900" spc="200">
                <a:solidFill>
                  <a:schemeClr val="bg1"/>
                </a:solidFill>
                <a:ea typeface="Helvetica Neue Light"/>
                <a:cs typeface="Helvetica Neue Light"/>
                <a:sym typeface="Helvetica Neue Light"/>
              </a:rPr>
              <a:t>GRAINGER ENGINEERING</a:t>
            </a:r>
          </a:p>
        </p:txBody>
      </p:sp>
      <p:sp>
        <p:nvSpPr>
          <p:cNvPr id="19" name="Google Shape;100;p1">
            <a:extLst>
              <a:ext uri="{FF2B5EF4-FFF2-40B4-BE49-F238E27FC236}">
                <a16:creationId xmlns:a16="http://schemas.microsoft.com/office/drawing/2014/main" id="{DBD5DB81-C086-0540-BEB7-9FC1275262EE}"/>
              </a:ext>
            </a:extLst>
          </p:cNvPr>
          <p:cNvSpPr txBox="1"/>
          <p:nvPr/>
        </p:nvSpPr>
        <p:spPr>
          <a:xfrm>
            <a:off x="376807" y="6524381"/>
            <a:ext cx="7991337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sz="900" spc="200">
                <a:solidFill>
                  <a:schemeClr val="bg1"/>
                </a:solidFill>
                <a:ea typeface="Helvetica Neue Light"/>
                <a:cs typeface="Helvetica Neue Light"/>
                <a:sym typeface="Helvetica Neue Light"/>
              </a:rPr>
              <a:t>ELECTRICAL &amp; COMPUTER ENGINEERING</a:t>
            </a:r>
          </a:p>
        </p:txBody>
      </p:sp>
    </p:spTree>
    <p:extLst>
      <p:ext uri="{BB962C8B-B14F-4D97-AF65-F5344CB8AC3E}">
        <p14:creationId xmlns:p14="http://schemas.microsoft.com/office/powerpoint/2010/main" val="40620898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145;p7">
            <a:extLst>
              <a:ext uri="{FF2B5EF4-FFF2-40B4-BE49-F238E27FC236}">
                <a16:creationId xmlns:a16="http://schemas.microsoft.com/office/drawing/2014/main" id="{638B2800-8B79-234E-BFD5-22550A52D24A}"/>
              </a:ext>
            </a:extLst>
          </p:cNvPr>
          <p:cNvSpPr/>
          <p:nvPr/>
        </p:nvSpPr>
        <p:spPr>
          <a:xfrm rot="10800000" flipH="1">
            <a:off x="0" y="0"/>
            <a:ext cx="12192000" cy="6865695"/>
          </a:xfrm>
          <a:prstGeom prst="rect">
            <a:avLst/>
          </a:prstGeom>
          <a:gradFill>
            <a:gsLst>
              <a:gs pos="0">
                <a:srgbClr val="1B4284"/>
              </a:gs>
              <a:gs pos="100000">
                <a:srgbClr val="13294B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82A13A10-2431-6E45-A058-9E5C45FC14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4210" y="235709"/>
            <a:ext cx="277906" cy="401420"/>
          </a:xfrm>
          <a:prstGeom prst="rect">
            <a:avLst/>
          </a:prstGeom>
        </p:spPr>
      </p:pic>
      <p:sp>
        <p:nvSpPr>
          <p:cNvPr id="11" name="Google Shape;100;p1">
            <a:extLst>
              <a:ext uri="{FF2B5EF4-FFF2-40B4-BE49-F238E27FC236}">
                <a16:creationId xmlns:a16="http://schemas.microsoft.com/office/drawing/2014/main" id="{BBE9BB46-F9ED-D84D-B490-F963558A87AB}"/>
              </a:ext>
            </a:extLst>
          </p:cNvPr>
          <p:cNvSpPr txBox="1"/>
          <p:nvPr/>
        </p:nvSpPr>
        <p:spPr>
          <a:xfrm>
            <a:off x="9335597" y="6524381"/>
            <a:ext cx="24734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r"/>
            <a:r>
              <a:rPr lang="en-US" sz="900" spc="200">
                <a:solidFill>
                  <a:schemeClr val="bg1"/>
                </a:solidFill>
                <a:ea typeface="Helvetica Neue Light"/>
                <a:cs typeface="Helvetica Neue Light"/>
                <a:sym typeface="Helvetica Neue Light"/>
              </a:rPr>
              <a:t>GRAINGER ENGINEERING</a:t>
            </a:r>
          </a:p>
        </p:txBody>
      </p:sp>
      <p:sp>
        <p:nvSpPr>
          <p:cNvPr id="18" name="Google Shape;100;p1">
            <a:extLst>
              <a:ext uri="{FF2B5EF4-FFF2-40B4-BE49-F238E27FC236}">
                <a16:creationId xmlns:a16="http://schemas.microsoft.com/office/drawing/2014/main" id="{9F960B0A-42DC-914F-B0C9-3D56218F1233}"/>
              </a:ext>
            </a:extLst>
          </p:cNvPr>
          <p:cNvSpPr txBox="1"/>
          <p:nvPr/>
        </p:nvSpPr>
        <p:spPr>
          <a:xfrm>
            <a:off x="376807" y="6524381"/>
            <a:ext cx="7991337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sz="900" spc="200">
                <a:solidFill>
                  <a:schemeClr val="bg1"/>
                </a:solidFill>
                <a:ea typeface="Helvetica Neue Light"/>
                <a:cs typeface="Helvetica Neue Light"/>
                <a:sym typeface="Helvetica Neue Light"/>
              </a:rPr>
              <a:t>ELECTRICAL &amp; COMPUTER ENGINEERING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E6E3C16-34F4-0E56-BA67-D2AAC8D7A9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3280" y="1815076"/>
            <a:ext cx="8705439" cy="3848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4383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145;p7">
            <a:extLst>
              <a:ext uri="{FF2B5EF4-FFF2-40B4-BE49-F238E27FC236}">
                <a16:creationId xmlns:a16="http://schemas.microsoft.com/office/drawing/2014/main" id="{638B2800-8B79-234E-BFD5-22550A52D24A}"/>
              </a:ext>
            </a:extLst>
          </p:cNvPr>
          <p:cNvSpPr/>
          <p:nvPr/>
        </p:nvSpPr>
        <p:spPr>
          <a:xfrm rot="10800000" flipH="1">
            <a:off x="0" y="0"/>
            <a:ext cx="12192000" cy="6865695"/>
          </a:xfrm>
          <a:prstGeom prst="rect">
            <a:avLst/>
          </a:prstGeom>
          <a:gradFill>
            <a:gsLst>
              <a:gs pos="0">
                <a:srgbClr val="1B4284"/>
              </a:gs>
              <a:gs pos="100000">
                <a:srgbClr val="13294B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82A13A10-2431-6E45-A058-9E5C45FC14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4210" y="235709"/>
            <a:ext cx="277906" cy="401420"/>
          </a:xfrm>
          <a:prstGeom prst="rect">
            <a:avLst/>
          </a:prstGeom>
        </p:spPr>
      </p:pic>
      <p:sp>
        <p:nvSpPr>
          <p:cNvPr id="11" name="Google Shape;100;p1">
            <a:extLst>
              <a:ext uri="{FF2B5EF4-FFF2-40B4-BE49-F238E27FC236}">
                <a16:creationId xmlns:a16="http://schemas.microsoft.com/office/drawing/2014/main" id="{BBE9BB46-F9ED-D84D-B490-F963558A87AB}"/>
              </a:ext>
            </a:extLst>
          </p:cNvPr>
          <p:cNvSpPr txBox="1"/>
          <p:nvPr/>
        </p:nvSpPr>
        <p:spPr>
          <a:xfrm>
            <a:off x="9335597" y="6524381"/>
            <a:ext cx="24734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r"/>
            <a:r>
              <a:rPr lang="en-US" sz="900" spc="200">
                <a:solidFill>
                  <a:schemeClr val="bg1"/>
                </a:solidFill>
                <a:ea typeface="Helvetica Neue Light"/>
                <a:cs typeface="Helvetica Neue Light"/>
                <a:sym typeface="Helvetica Neue Light"/>
              </a:rPr>
              <a:t>GRAINGER ENGINEERING</a:t>
            </a:r>
          </a:p>
        </p:txBody>
      </p:sp>
      <p:sp>
        <p:nvSpPr>
          <p:cNvPr id="18" name="Google Shape;100;p1">
            <a:extLst>
              <a:ext uri="{FF2B5EF4-FFF2-40B4-BE49-F238E27FC236}">
                <a16:creationId xmlns:a16="http://schemas.microsoft.com/office/drawing/2014/main" id="{9F960B0A-42DC-914F-B0C9-3D56218F1233}"/>
              </a:ext>
            </a:extLst>
          </p:cNvPr>
          <p:cNvSpPr txBox="1"/>
          <p:nvPr/>
        </p:nvSpPr>
        <p:spPr>
          <a:xfrm>
            <a:off x="376807" y="6524381"/>
            <a:ext cx="7991337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sz="900" spc="200">
                <a:solidFill>
                  <a:schemeClr val="bg1"/>
                </a:solidFill>
                <a:ea typeface="Helvetica Neue Light"/>
                <a:cs typeface="Helvetica Neue Light"/>
                <a:sym typeface="Helvetica Neue Light"/>
              </a:rPr>
              <a:t>ELECTRICAL &amp; COMPUTER ENGINEERING</a:t>
            </a:r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D58ED750-984B-6F8C-7C04-EF2CFA0735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8319" y="1585913"/>
            <a:ext cx="7795362" cy="4022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65767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145;p7">
            <a:extLst>
              <a:ext uri="{FF2B5EF4-FFF2-40B4-BE49-F238E27FC236}">
                <a16:creationId xmlns:a16="http://schemas.microsoft.com/office/drawing/2014/main" id="{638B2800-8B79-234E-BFD5-22550A52D24A}"/>
              </a:ext>
            </a:extLst>
          </p:cNvPr>
          <p:cNvSpPr/>
          <p:nvPr/>
        </p:nvSpPr>
        <p:spPr>
          <a:xfrm rot="10800000" flipH="1">
            <a:off x="0" y="0"/>
            <a:ext cx="12192000" cy="6865695"/>
          </a:xfrm>
          <a:prstGeom prst="rect">
            <a:avLst/>
          </a:prstGeom>
          <a:gradFill>
            <a:gsLst>
              <a:gs pos="0">
                <a:srgbClr val="1B4284"/>
              </a:gs>
              <a:gs pos="100000">
                <a:srgbClr val="13294B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82A13A10-2431-6E45-A058-9E5C45FC14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4210" y="235709"/>
            <a:ext cx="277906" cy="401420"/>
          </a:xfrm>
          <a:prstGeom prst="rect">
            <a:avLst/>
          </a:prstGeom>
        </p:spPr>
      </p:pic>
      <p:sp>
        <p:nvSpPr>
          <p:cNvPr id="11" name="Google Shape;100;p1">
            <a:extLst>
              <a:ext uri="{FF2B5EF4-FFF2-40B4-BE49-F238E27FC236}">
                <a16:creationId xmlns:a16="http://schemas.microsoft.com/office/drawing/2014/main" id="{BBE9BB46-F9ED-D84D-B490-F963558A87AB}"/>
              </a:ext>
            </a:extLst>
          </p:cNvPr>
          <p:cNvSpPr txBox="1"/>
          <p:nvPr/>
        </p:nvSpPr>
        <p:spPr>
          <a:xfrm>
            <a:off x="9335597" y="6524381"/>
            <a:ext cx="24734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r"/>
            <a:r>
              <a:rPr lang="en-US" sz="900" spc="200">
                <a:solidFill>
                  <a:schemeClr val="bg1"/>
                </a:solidFill>
                <a:ea typeface="Helvetica Neue Light"/>
                <a:cs typeface="Helvetica Neue Light"/>
                <a:sym typeface="Helvetica Neue Light"/>
              </a:rPr>
              <a:t>GRAINGER ENGINEERING</a:t>
            </a:r>
          </a:p>
        </p:txBody>
      </p:sp>
      <p:sp>
        <p:nvSpPr>
          <p:cNvPr id="18" name="Google Shape;100;p1">
            <a:extLst>
              <a:ext uri="{FF2B5EF4-FFF2-40B4-BE49-F238E27FC236}">
                <a16:creationId xmlns:a16="http://schemas.microsoft.com/office/drawing/2014/main" id="{9F960B0A-42DC-914F-B0C9-3D56218F1233}"/>
              </a:ext>
            </a:extLst>
          </p:cNvPr>
          <p:cNvSpPr txBox="1"/>
          <p:nvPr/>
        </p:nvSpPr>
        <p:spPr>
          <a:xfrm>
            <a:off x="376807" y="6524381"/>
            <a:ext cx="7991337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sz="900" spc="200">
                <a:solidFill>
                  <a:schemeClr val="bg1"/>
                </a:solidFill>
                <a:ea typeface="Helvetica Neue Light"/>
                <a:cs typeface="Helvetica Neue Light"/>
                <a:sym typeface="Helvetica Neue Light"/>
              </a:rPr>
              <a:t>ELECTRICAL &amp; COMPUTER ENGINEERING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BAD8E9-D131-A4C6-000A-D33E68BAAE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7854" y="910371"/>
            <a:ext cx="4976291" cy="5037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5208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145;p7">
            <a:extLst>
              <a:ext uri="{FF2B5EF4-FFF2-40B4-BE49-F238E27FC236}">
                <a16:creationId xmlns:a16="http://schemas.microsoft.com/office/drawing/2014/main" id="{638B2800-8B79-234E-BFD5-22550A52D24A}"/>
              </a:ext>
            </a:extLst>
          </p:cNvPr>
          <p:cNvSpPr/>
          <p:nvPr/>
        </p:nvSpPr>
        <p:spPr>
          <a:xfrm rot="10800000" flipH="1">
            <a:off x="0" y="0"/>
            <a:ext cx="12192000" cy="6865695"/>
          </a:xfrm>
          <a:prstGeom prst="rect">
            <a:avLst/>
          </a:prstGeom>
          <a:gradFill>
            <a:gsLst>
              <a:gs pos="0">
                <a:srgbClr val="1B4284"/>
              </a:gs>
              <a:gs pos="100000">
                <a:srgbClr val="13294B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82A13A10-2431-6E45-A058-9E5C45FC14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4210" y="235709"/>
            <a:ext cx="277906" cy="401420"/>
          </a:xfrm>
          <a:prstGeom prst="rect">
            <a:avLst/>
          </a:prstGeom>
        </p:spPr>
      </p:pic>
      <p:sp>
        <p:nvSpPr>
          <p:cNvPr id="11" name="Google Shape;100;p1">
            <a:extLst>
              <a:ext uri="{FF2B5EF4-FFF2-40B4-BE49-F238E27FC236}">
                <a16:creationId xmlns:a16="http://schemas.microsoft.com/office/drawing/2014/main" id="{BBE9BB46-F9ED-D84D-B490-F963558A87AB}"/>
              </a:ext>
            </a:extLst>
          </p:cNvPr>
          <p:cNvSpPr txBox="1"/>
          <p:nvPr/>
        </p:nvSpPr>
        <p:spPr>
          <a:xfrm>
            <a:off x="9335597" y="6524381"/>
            <a:ext cx="24734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r"/>
            <a:r>
              <a:rPr lang="en-US" sz="900" spc="200">
                <a:solidFill>
                  <a:schemeClr val="bg1"/>
                </a:solidFill>
                <a:ea typeface="Helvetica Neue Light"/>
                <a:cs typeface="Helvetica Neue Light"/>
                <a:sym typeface="Helvetica Neue Light"/>
              </a:rPr>
              <a:t>GRAINGER ENGINEERING</a:t>
            </a:r>
          </a:p>
        </p:txBody>
      </p:sp>
      <p:sp>
        <p:nvSpPr>
          <p:cNvPr id="18" name="Google Shape;100;p1">
            <a:extLst>
              <a:ext uri="{FF2B5EF4-FFF2-40B4-BE49-F238E27FC236}">
                <a16:creationId xmlns:a16="http://schemas.microsoft.com/office/drawing/2014/main" id="{9F960B0A-42DC-914F-B0C9-3D56218F1233}"/>
              </a:ext>
            </a:extLst>
          </p:cNvPr>
          <p:cNvSpPr txBox="1"/>
          <p:nvPr/>
        </p:nvSpPr>
        <p:spPr>
          <a:xfrm>
            <a:off x="376807" y="6524381"/>
            <a:ext cx="7991337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sz="900" spc="200">
                <a:solidFill>
                  <a:schemeClr val="bg1"/>
                </a:solidFill>
                <a:ea typeface="Helvetica Neue Light"/>
                <a:cs typeface="Helvetica Neue Light"/>
                <a:sym typeface="Helvetica Neue Light"/>
              </a:rPr>
              <a:t>ELECTRICAL &amp; COMPUTER ENGINEERING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523368CA-43C5-94C1-2FC7-09D3DC5A5D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4387" y="868680"/>
            <a:ext cx="3743226" cy="5059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7609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47;p7">
            <a:extLst>
              <a:ext uri="{FF2B5EF4-FFF2-40B4-BE49-F238E27FC236}">
                <a16:creationId xmlns:a16="http://schemas.microsoft.com/office/drawing/2014/main" id="{437A156D-2491-BC45-8821-E6E91300B5E7}"/>
              </a:ext>
            </a:extLst>
          </p:cNvPr>
          <p:cNvSpPr txBox="1">
            <a:spLocks/>
          </p:cNvSpPr>
          <p:nvPr/>
        </p:nvSpPr>
        <p:spPr>
          <a:xfrm>
            <a:off x="1026798" y="1393810"/>
            <a:ext cx="6686464" cy="48211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>
              <a:buSzPts val="3000"/>
            </a:pPr>
            <a:r>
              <a:rPr lang="en-US" sz="2800" b="1">
                <a:solidFill>
                  <a:srgbClr val="E84B36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Over-Engineering</a:t>
            </a:r>
            <a:endParaRPr lang="en-US" sz="2800" b="1">
              <a:solidFill>
                <a:srgbClr val="E84B3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SzPts val="2000"/>
            </a:pPr>
            <a:endParaRPr lang="en-US" sz="2000">
              <a:solidFill>
                <a:schemeClr val="tx1"/>
              </a:solidFill>
              <a:latin typeface="Arial" panose="020B0604020202020204" pitchFamily="34" charset="0"/>
              <a:ea typeface="Helvetica Neue Light"/>
              <a:cs typeface="Arial" panose="020B0604020202020204" pitchFamily="34" charset="0"/>
              <a:sym typeface="Helvetica Neue Light"/>
            </a:endParaRPr>
          </a:p>
          <a:p>
            <a:pPr marL="285750" indent="-285750">
              <a:buSzPts val="2000"/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1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The original design was needlessly overcomplicated</a:t>
            </a:r>
          </a:p>
          <a:p>
            <a:pPr lvl="3">
              <a:buSzPts val="2000"/>
            </a:pPr>
            <a:endParaRPr lang="en-US" sz="2000">
              <a:solidFill>
                <a:schemeClr val="tx1"/>
              </a:solidFill>
              <a:latin typeface="Arial" panose="020B0604020202020204" pitchFamily="34" charset="0"/>
              <a:ea typeface="Helvetica Neue Light"/>
              <a:cs typeface="Arial" panose="020B0604020202020204" pitchFamily="34" charset="0"/>
              <a:sym typeface="Helvetica Neue Light"/>
            </a:endParaRPr>
          </a:p>
          <a:p>
            <a:pPr marL="285750" lvl="3" indent="-285750">
              <a:buSzPts val="2000"/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1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Tunnel-vision on a design is going to be something to consider professionally</a:t>
            </a:r>
          </a:p>
          <a:p>
            <a:pPr lvl="3">
              <a:buSzPts val="2000"/>
            </a:pPr>
            <a:endParaRPr lang="en-US" sz="2000">
              <a:solidFill>
                <a:schemeClr val="tx1"/>
              </a:solidFill>
              <a:latin typeface="Arial" panose="020B0604020202020204" pitchFamily="34" charset="0"/>
              <a:ea typeface="Helvetica Neue Light"/>
              <a:cs typeface="Arial" panose="020B0604020202020204" pitchFamily="34" charset="0"/>
              <a:sym typeface="Helvetica Neue Light"/>
            </a:endParaRPr>
          </a:p>
          <a:p>
            <a:pPr marL="285750" lvl="3" indent="-285750">
              <a:buSzPts val="2000"/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1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A single buck converter for 7.4 V to 5 V and a linear  regulator for 5 V to 3.3 V would have worked better</a:t>
            </a:r>
          </a:p>
          <a:p>
            <a:pPr marL="285750" lvl="3" indent="-285750">
              <a:buSzPts val="2000"/>
              <a:buFont typeface="Arial" panose="020B0604020202020204" pitchFamily="34" charset="0"/>
              <a:buChar char="•"/>
            </a:pPr>
            <a:endParaRPr lang="en-US" sz="2000">
              <a:solidFill>
                <a:schemeClr val="tx1"/>
              </a:solidFill>
              <a:latin typeface="Arial" panose="020B0604020202020204" pitchFamily="34" charset="0"/>
              <a:ea typeface="Helvetica Neue Light"/>
              <a:cs typeface="Arial" panose="020B0604020202020204" pitchFamily="34" charset="0"/>
              <a:sym typeface="Helvetica Neue Light"/>
            </a:endParaRPr>
          </a:p>
          <a:p>
            <a:pPr marL="285750" lvl="3" indent="-285750">
              <a:buSzPts val="2000"/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1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Multiple linear regulators in parallel may also have been a better design</a:t>
            </a:r>
          </a:p>
          <a:p>
            <a:pPr marL="285750" lvl="3" indent="-285750">
              <a:buSzPts val="2000"/>
              <a:buFont typeface="Arial" panose="020B0604020202020204" pitchFamily="34" charset="0"/>
              <a:buChar char="•"/>
            </a:pPr>
            <a:endParaRPr lang="en-US" sz="1800">
              <a:solidFill>
                <a:schemeClr val="tx1"/>
              </a:solidFill>
              <a:latin typeface="Arial" panose="020B0604020202020204" pitchFamily="34" charset="0"/>
              <a:ea typeface="Helvetica Neue Light"/>
              <a:cs typeface="Arial" panose="020B0604020202020204" pitchFamily="34" charset="0"/>
              <a:sym typeface="Helvetica Neue Light"/>
            </a:endParaRPr>
          </a:p>
        </p:txBody>
      </p:sp>
      <p:sp>
        <p:nvSpPr>
          <p:cNvPr id="7" name="Google Shape;145;p7">
            <a:extLst>
              <a:ext uri="{FF2B5EF4-FFF2-40B4-BE49-F238E27FC236}">
                <a16:creationId xmlns:a16="http://schemas.microsoft.com/office/drawing/2014/main" id="{97141C35-034B-BD48-9DBA-A6DC36FAC02E}"/>
              </a:ext>
            </a:extLst>
          </p:cNvPr>
          <p:cNvSpPr/>
          <p:nvPr/>
        </p:nvSpPr>
        <p:spPr>
          <a:xfrm rot="10800000" flipH="1">
            <a:off x="0" y="6437013"/>
            <a:ext cx="12192000" cy="420987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bg1">
                  <a:lumMod val="75000"/>
                </a:schemeClr>
              </a:gs>
            </a:gsLst>
            <a:lin ang="0" scaled="1"/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100;p1">
            <a:extLst>
              <a:ext uri="{FF2B5EF4-FFF2-40B4-BE49-F238E27FC236}">
                <a16:creationId xmlns:a16="http://schemas.microsoft.com/office/drawing/2014/main" id="{D354894F-4210-BB43-BDC6-416661DF59D1}"/>
              </a:ext>
            </a:extLst>
          </p:cNvPr>
          <p:cNvSpPr txBox="1"/>
          <p:nvPr/>
        </p:nvSpPr>
        <p:spPr>
          <a:xfrm>
            <a:off x="9335597" y="6524381"/>
            <a:ext cx="24734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r"/>
            <a:r>
              <a:rPr lang="en-US" sz="900" spc="200">
                <a:solidFill>
                  <a:schemeClr val="bg1"/>
                </a:solidFill>
                <a:ea typeface="Helvetica Neue Light"/>
                <a:cs typeface="Helvetica Neue Light"/>
                <a:sym typeface="Helvetica Neue Light"/>
              </a:rPr>
              <a:t>GRAINGER ENGINEERING</a:t>
            </a:r>
          </a:p>
        </p:txBody>
      </p:sp>
      <p:sp>
        <p:nvSpPr>
          <p:cNvPr id="10" name="Google Shape;145;p7">
            <a:extLst>
              <a:ext uri="{FF2B5EF4-FFF2-40B4-BE49-F238E27FC236}">
                <a16:creationId xmlns:a16="http://schemas.microsoft.com/office/drawing/2014/main" id="{4AFACD53-5077-234E-905A-D4B3CFE823D1}"/>
              </a:ext>
            </a:extLst>
          </p:cNvPr>
          <p:cNvSpPr/>
          <p:nvPr/>
        </p:nvSpPr>
        <p:spPr>
          <a:xfrm rot="10800000" flipH="1">
            <a:off x="0" y="-7695"/>
            <a:ext cx="12192000" cy="868218"/>
          </a:xfrm>
          <a:prstGeom prst="rect">
            <a:avLst/>
          </a:prstGeom>
          <a:gradFill>
            <a:gsLst>
              <a:gs pos="0">
                <a:srgbClr val="1B4284"/>
              </a:gs>
              <a:gs pos="100000">
                <a:srgbClr val="13294B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E1832F9A-ADFA-F649-A8F1-4BD8703AA1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4210" y="228014"/>
            <a:ext cx="277906" cy="401420"/>
          </a:xfrm>
          <a:prstGeom prst="rect">
            <a:avLst/>
          </a:prstGeom>
        </p:spPr>
      </p:pic>
      <p:sp>
        <p:nvSpPr>
          <p:cNvPr id="12" name="Google Shape;100;p1">
            <a:extLst>
              <a:ext uri="{FF2B5EF4-FFF2-40B4-BE49-F238E27FC236}">
                <a16:creationId xmlns:a16="http://schemas.microsoft.com/office/drawing/2014/main" id="{A2F7F1E2-9263-0A49-A3FB-1F9BB33F0DAF}"/>
              </a:ext>
            </a:extLst>
          </p:cNvPr>
          <p:cNvSpPr txBox="1"/>
          <p:nvPr/>
        </p:nvSpPr>
        <p:spPr>
          <a:xfrm>
            <a:off x="376810" y="204051"/>
            <a:ext cx="1091002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Re-designing the power system</a:t>
            </a:r>
          </a:p>
        </p:txBody>
      </p:sp>
      <p:sp>
        <p:nvSpPr>
          <p:cNvPr id="19" name="Google Shape;100;p1">
            <a:extLst>
              <a:ext uri="{FF2B5EF4-FFF2-40B4-BE49-F238E27FC236}">
                <a16:creationId xmlns:a16="http://schemas.microsoft.com/office/drawing/2014/main" id="{B4E36F0B-D2B8-A946-949D-489514D6481C}"/>
              </a:ext>
            </a:extLst>
          </p:cNvPr>
          <p:cNvSpPr txBox="1"/>
          <p:nvPr/>
        </p:nvSpPr>
        <p:spPr>
          <a:xfrm>
            <a:off x="376807" y="6524381"/>
            <a:ext cx="7991337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sz="900" spc="200">
                <a:solidFill>
                  <a:schemeClr val="bg1"/>
                </a:solidFill>
                <a:ea typeface="Helvetica Neue Light"/>
                <a:cs typeface="Helvetica Neue Light"/>
                <a:sym typeface="Helvetica Neue Light"/>
              </a:rPr>
              <a:t>ELECTRICAL &amp; COMPUTER ENGINEERING</a:t>
            </a:r>
          </a:p>
        </p:txBody>
      </p:sp>
    </p:spTree>
    <p:extLst>
      <p:ext uri="{BB962C8B-B14F-4D97-AF65-F5344CB8AC3E}">
        <p14:creationId xmlns:p14="http://schemas.microsoft.com/office/powerpoint/2010/main" val="19570604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large building with a fountain in front of it&#10;&#10;Description automatically generated with low confidence">
            <a:extLst>
              <a:ext uri="{FF2B5EF4-FFF2-40B4-BE49-F238E27FC236}">
                <a16:creationId xmlns:a16="http://schemas.microsoft.com/office/drawing/2014/main" id="{C011D8FB-BF69-A74E-A497-9A2AF301F9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Google Shape;145;p7">
            <a:extLst>
              <a:ext uri="{FF2B5EF4-FFF2-40B4-BE49-F238E27FC236}">
                <a16:creationId xmlns:a16="http://schemas.microsoft.com/office/drawing/2014/main" id="{EEA5CA31-2311-914F-B706-2A6EDB25CC8C}"/>
              </a:ext>
            </a:extLst>
          </p:cNvPr>
          <p:cNvSpPr/>
          <p:nvPr/>
        </p:nvSpPr>
        <p:spPr>
          <a:xfrm rot="10800000" flipH="1"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50000">
                <a:srgbClr val="1B4284">
                  <a:alpha val="10000"/>
                </a:srgbClr>
              </a:gs>
              <a:gs pos="100000">
                <a:srgbClr val="13294B"/>
              </a:gs>
            </a:gsLst>
            <a:lin ang="18900000" scaled="1"/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107;p2">
            <a:extLst>
              <a:ext uri="{FF2B5EF4-FFF2-40B4-BE49-F238E27FC236}">
                <a16:creationId xmlns:a16="http://schemas.microsoft.com/office/drawing/2014/main" id="{6A0A8215-7C22-B749-B7CF-D6A9E509E59A}"/>
              </a:ext>
            </a:extLst>
          </p:cNvPr>
          <p:cNvSpPr txBox="1"/>
          <p:nvPr/>
        </p:nvSpPr>
        <p:spPr>
          <a:xfrm>
            <a:off x="2206906" y="1491040"/>
            <a:ext cx="7778187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>
                <a:solidFill>
                  <a:schemeClr val="lt1"/>
                </a:solidFill>
                <a:latin typeface="+mn-lt"/>
                <a:sym typeface="Helvetica Neue"/>
              </a:rPr>
              <a:t>Results</a:t>
            </a:r>
            <a:endParaRPr lang="en-US">
              <a:solidFill>
                <a:schemeClr val="lt1"/>
              </a:solidFill>
            </a:endParaRPr>
          </a:p>
        </p:txBody>
      </p:sp>
      <p:sp>
        <p:nvSpPr>
          <p:cNvPr id="7" name="Google Shape;108;p2">
            <a:extLst>
              <a:ext uri="{FF2B5EF4-FFF2-40B4-BE49-F238E27FC236}">
                <a16:creationId xmlns:a16="http://schemas.microsoft.com/office/drawing/2014/main" id="{03887411-9120-F64A-9BE0-1B054254122D}"/>
              </a:ext>
            </a:extLst>
          </p:cNvPr>
          <p:cNvSpPr txBox="1"/>
          <p:nvPr/>
        </p:nvSpPr>
        <p:spPr>
          <a:xfrm>
            <a:off x="1441528" y="3232230"/>
            <a:ext cx="9308941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>
                <a:solidFill>
                  <a:schemeClr val="lt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 </a:t>
            </a:r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A8D8F9A9-EA98-8C41-BF78-A43F97B959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4210" y="235709"/>
            <a:ext cx="277906" cy="401420"/>
          </a:xfrm>
          <a:prstGeom prst="rect">
            <a:avLst/>
          </a:prstGeom>
        </p:spPr>
      </p:pic>
      <p:sp>
        <p:nvSpPr>
          <p:cNvPr id="10" name="Google Shape;125;p4">
            <a:extLst>
              <a:ext uri="{FF2B5EF4-FFF2-40B4-BE49-F238E27FC236}">
                <a16:creationId xmlns:a16="http://schemas.microsoft.com/office/drawing/2014/main" id="{2EFC0178-FBDC-3E41-8E8B-47B64863EBC9}"/>
              </a:ext>
            </a:extLst>
          </p:cNvPr>
          <p:cNvSpPr/>
          <p:nvPr/>
        </p:nvSpPr>
        <p:spPr>
          <a:xfrm>
            <a:off x="5520230" y="2759325"/>
            <a:ext cx="1151540" cy="111983"/>
          </a:xfrm>
          <a:prstGeom prst="rect">
            <a:avLst/>
          </a:prstGeom>
          <a:solidFill>
            <a:srgbClr val="FF552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00;p1">
            <a:extLst>
              <a:ext uri="{FF2B5EF4-FFF2-40B4-BE49-F238E27FC236}">
                <a16:creationId xmlns:a16="http://schemas.microsoft.com/office/drawing/2014/main" id="{1EAA30B2-6818-7C45-BE60-A6F80A161CC0}"/>
              </a:ext>
            </a:extLst>
          </p:cNvPr>
          <p:cNvSpPr txBox="1"/>
          <p:nvPr/>
        </p:nvSpPr>
        <p:spPr>
          <a:xfrm>
            <a:off x="9335597" y="6524381"/>
            <a:ext cx="24734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r"/>
            <a:r>
              <a:rPr lang="en-US" sz="900" spc="200">
                <a:solidFill>
                  <a:schemeClr val="bg1"/>
                </a:solidFill>
                <a:ea typeface="Helvetica Neue Light"/>
                <a:cs typeface="Helvetica Neue Light"/>
                <a:sym typeface="Helvetica Neue Light"/>
              </a:rPr>
              <a:t>GRAINGER ENGINEERING</a:t>
            </a:r>
          </a:p>
        </p:txBody>
      </p:sp>
      <p:sp>
        <p:nvSpPr>
          <p:cNvPr id="20" name="Google Shape;100;p1">
            <a:extLst>
              <a:ext uri="{FF2B5EF4-FFF2-40B4-BE49-F238E27FC236}">
                <a16:creationId xmlns:a16="http://schemas.microsoft.com/office/drawing/2014/main" id="{E0DA814D-A48C-1149-8661-911A0F141370}"/>
              </a:ext>
            </a:extLst>
          </p:cNvPr>
          <p:cNvSpPr txBox="1"/>
          <p:nvPr/>
        </p:nvSpPr>
        <p:spPr>
          <a:xfrm>
            <a:off x="376807" y="6524381"/>
            <a:ext cx="7991337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sz="900" spc="200">
                <a:solidFill>
                  <a:schemeClr val="bg1"/>
                </a:solidFill>
                <a:ea typeface="Helvetica Neue Light"/>
                <a:cs typeface="Helvetica Neue Light"/>
                <a:sym typeface="Helvetica Neue Light"/>
              </a:rPr>
              <a:t>ELECTRICAL &amp; COMPUTER ENGINEERING</a:t>
            </a:r>
          </a:p>
        </p:txBody>
      </p:sp>
    </p:spTree>
    <p:extLst>
      <p:ext uri="{BB962C8B-B14F-4D97-AF65-F5344CB8AC3E}">
        <p14:creationId xmlns:p14="http://schemas.microsoft.com/office/powerpoint/2010/main" val="25777271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145;p7">
            <a:extLst>
              <a:ext uri="{FF2B5EF4-FFF2-40B4-BE49-F238E27FC236}">
                <a16:creationId xmlns:a16="http://schemas.microsoft.com/office/drawing/2014/main" id="{638B2800-8B79-234E-BFD5-22550A52D24A}"/>
              </a:ext>
            </a:extLst>
          </p:cNvPr>
          <p:cNvSpPr/>
          <p:nvPr/>
        </p:nvSpPr>
        <p:spPr>
          <a:xfrm rot="10800000" flipH="1">
            <a:off x="0" y="0"/>
            <a:ext cx="12192000" cy="6865695"/>
          </a:xfrm>
          <a:prstGeom prst="rect">
            <a:avLst/>
          </a:prstGeom>
          <a:gradFill>
            <a:gsLst>
              <a:gs pos="0">
                <a:srgbClr val="1B4284"/>
              </a:gs>
              <a:gs pos="100000">
                <a:srgbClr val="13294B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82A13A10-2431-6E45-A058-9E5C45FC14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54210" y="235709"/>
            <a:ext cx="277906" cy="401420"/>
          </a:xfrm>
          <a:prstGeom prst="rect">
            <a:avLst/>
          </a:prstGeom>
        </p:spPr>
      </p:pic>
      <p:sp>
        <p:nvSpPr>
          <p:cNvPr id="11" name="Google Shape;100;p1">
            <a:extLst>
              <a:ext uri="{FF2B5EF4-FFF2-40B4-BE49-F238E27FC236}">
                <a16:creationId xmlns:a16="http://schemas.microsoft.com/office/drawing/2014/main" id="{BBE9BB46-F9ED-D84D-B490-F963558A87AB}"/>
              </a:ext>
            </a:extLst>
          </p:cNvPr>
          <p:cNvSpPr txBox="1"/>
          <p:nvPr/>
        </p:nvSpPr>
        <p:spPr>
          <a:xfrm>
            <a:off x="9335597" y="6524381"/>
            <a:ext cx="24734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r"/>
            <a:r>
              <a:rPr lang="en-US" sz="900" spc="200">
                <a:solidFill>
                  <a:schemeClr val="bg1"/>
                </a:solidFill>
                <a:ea typeface="Helvetica Neue Light"/>
                <a:cs typeface="Helvetica Neue Light"/>
                <a:sym typeface="Helvetica Neue Light"/>
              </a:rPr>
              <a:t>GRAINGER ENGINEERING</a:t>
            </a:r>
          </a:p>
        </p:txBody>
      </p:sp>
      <p:sp>
        <p:nvSpPr>
          <p:cNvPr id="18" name="Google Shape;100;p1">
            <a:extLst>
              <a:ext uri="{FF2B5EF4-FFF2-40B4-BE49-F238E27FC236}">
                <a16:creationId xmlns:a16="http://schemas.microsoft.com/office/drawing/2014/main" id="{9F960B0A-42DC-914F-B0C9-3D56218F1233}"/>
              </a:ext>
            </a:extLst>
          </p:cNvPr>
          <p:cNvSpPr txBox="1"/>
          <p:nvPr/>
        </p:nvSpPr>
        <p:spPr>
          <a:xfrm>
            <a:off x="376807" y="6524381"/>
            <a:ext cx="7991337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sz="900" spc="200">
                <a:solidFill>
                  <a:schemeClr val="bg1"/>
                </a:solidFill>
                <a:ea typeface="Helvetica Neue Light"/>
                <a:cs typeface="Helvetica Neue Light"/>
                <a:sym typeface="Helvetica Neue Light"/>
              </a:rPr>
              <a:t>ELECTRICAL &amp; COMPUTER ENGINEERING</a:t>
            </a:r>
          </a:p>
        </p:txBody>
      </p:sp>
      <p:pic>
        <p:nvPicPr>
          <p:cNvPr id="2" name="Demo Video">
            <a:hlinkClick r:id="" action="ppaction://media"/>
            <a:extLst>
              <a:ext uri="{FF2B5EF4-FFF2-40B4-BE49-F238E27FC236}">
                <a16:creationId xmlns:a16="http://schemas.microsoft.com/office/drawing/2014/main" id="{F2C8E9A1-1C09-5EE1-1498-2DAA71C2101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19200" y="723900"/>
            <a:ext cx="9753600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583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large building with a fountain in front of it&#10;&#10;Description automatically generated with low confidence">
            <a:extLst>
              <a:ext uri="{FF2B5EF4-FFF2-40B4-BE49-F238E27FC236}">
                <a16:creationId xmlns:a16="http://schemas.microsoft.com/office/drawing/2014/main" id="{C011D8FB-BF69-A74E-A497-9A2AF301F9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Google Shape;145;p7">
            <a:extLst>
              <a:ext uri="{FF2B5EF4-FFF2-40B4-BE49-F238E27FC236}">
                <a16:creationId xmlns:a16="http://schemas.microsoft.com/office/drawing/2014/main" id="{EEA5CA31-2311-914F-B706-2A6EDB25CC8C}"/>
              </a:ext>
            </a:extLst>
          </p:cNvPr>
          <p:cNvSpPr/>
          <p:nvPr/>
        </p:nvSpPr>
        <p:spPr>
          <a:xfrm rot="10800000" flipH="1"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50000">
                <a:srgbClr val="1B4284">
                  <a:alpha val="10000"/>
                </a:srgbClr>
              </a:gs>
              <a:gs pos="100000">
                <a:srgbClr val="13294B"/>
              </a:gs>
            </a:gsLst>
            <a:lin ang="18900000" scaled="1"/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107;p2">
            <a:extLst>
              <a:ext uri="{FF2B5EF4-FFF2-40B4-BE49-F238E27FC236}">
                <a16:creationId xmlns:a16="http://schemas.microsoft.com/office/drawing/2014/main" id="{6A0A8215-7C22-B749-B7CF-D6A9E509E59A}"/>
              </a:ext>
            </a:extLst>
          </p:cNvPr>
          <p:cNvSpPr txBox="1"/>
          <p:nvPr/>
        </p:nvSpPr>
        <p:spPr>
          <a:xfrm>
            <a:off x="2206906" y="1491040"/>
            <a:ext cx="7778187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 i="0" u="none" strike="noStrike" cap="none">
                <a:solidFill>
                  <a:schemeClr val="lt1"/>
                </a:solidFill>
                <a:latin typeface="+mn-lt"/>
                <a:ea typeface="Helvetica Neue"/>
                <a:cs typeface="Helvetica Neue"/>
                <a:sym typeface="Helvetica Neue"/>
              </a:rPr>
              <a:t>Closing Thoughts</a:t>
            </a:r>
            <a:endParaRPr>
              <a:latin typeface="+mn-lt"/>
            </a:endParaRPr>
          </a:p>
        </p:txBody>
      </p:sp>
      <p:sp>
        <p:nvSpPr>
          <p:cNvPr id="7" name="Google Shape;108;p2">
            <a:extLst>
              <a:ext uri="{FF2B5EF4-FFF2-40B4-BE49-F238E27FC236}">
                <a16:creationId xmlns:a16="http://schemas.microsoft.com/office/drawing/2014/main" id="{03887411-9120-F64A-9BE0-1B054254122D}"/>
              </a:ext>
            </a:extLst>
          </p:cNvPr>
          <p:cNvSpPr txBox="1"/>
          <p:nvPr/>
        </p:nvSpPr>
        <p:spPr>
          <a:xfrm>
            <a:off x="1441528" y="3232230"/>
            <a:ext cx="9308941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>
                <a:solidFill>
                  <a:schemeClr val="lt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 </a:t>
            </a:r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A8D8F9A9-EA98-8C41-BF78-A43F97B959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4210" y="235709"/>
            <a:ext cx="277906" cy="401420"/>
          </a:xfrm>
          <a:prstGeom prst="rect">
            <a:avLst/>
          </a:prstGeom>
        </p:spPr>
      </p:pic>
      <p:sp>
        <p:nvSpPr>
          <p:cNvPr id="10" name="Google Shape;125;p4">
            <a:extLst>
              <a:ext uri="{FF2B5EF4-FFF2-40B4-BE49-F238E27FC236}">
                <a16:creationId xmlns:a16="http://schemas.microsoft.com/office/drawing/2014/main" id="{2EFC0178-FBDC-3E41-8E8B-47B64863EBC9}"/>
              </a:ext>
            </a:extLst>
          </p:cNvPr>
          <p:cNvSpPr/>
          <p:nvPr/>
        </p:nvSpPr>
        <p:spPr>
          <a:xfrm>
            <a:off x="5520230" y="2759325"/>
            <a:ext cx="1151540" cy="111983"/>
          </a:xfrm>
          <a:prstGeom prst="rect">
            <a:avLst/>
          </a:prstGeom>
          <a:solidFill>
            <a:srgbClr val="FF552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00;p1">
            <a:extLst>
              <a:ext uri="{FF2B5EF4-FFF2-40B4-BE49-F238E27FC236}">
                <a16:creationId xmlns:a16="http://schemas.microsoft.com/office/drawing/2014/main" id="{1EAA30B2-6818-7C45-BE60-A6F80A161CC0}"/>
              </a:ext>
            </a:extLst>
          </p:cNvPr>
          <p:cNvSpPr txBox="1"/>
          <p:nvPr/>
        </p:nvSpPr>
        <p:spPr>
          <a:xfrm>
            <a:off x="9335597" y="6524381"/>
            <a:ext cx="24734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r"/>
            <a:r>
              <a:rPr lang="en-US" sz="900" spc="200">
                <a:solidFill>
                  <a:schemeClr val="bg1"/>
                </a:solidFill>
                <a:ea typeface="Helvetica Neue Light"/>
                <a:cs typeface="Helvetica Neue Light"/>
                <a:sym typeface="Helvetica Neue Light"/>
              </a:rPr>
              <a:t>GRAINGER ENGINEERING</a:t>
            </a:r>
          </a:p>
        </p:txBody>
      </p:sp>
      <p:sp>
        <p:nvSpPr>
          <p:cNvPr id="20" name="Google Shape;100;p1">
            <a:extLst>
              <a:ext uri="{FF2B5EF4-FFF2-40B4-BE49-F238E27FC236}">
                <a16:creationId xmlns:a16="http://schemas.microsoft.com/office/drawing/2014/main" id="{E0DA814D-A48C-1149-8661-911A0F141370}"/>
              </a:ext>
            </a:extLst>
          </p:cNvPr>
          <p:cNvSpPr txBox="1"/>
          <p:nvPr/>
        </p:nvSpPr>
        <p:spPr>
          <a:xfrm>
            <a:off x="376807" y="6524381"/>
            <a:ext cx="7991337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sz="900" spc="200">
                <a:solidFill>
                  <a:schemeClr val="bg1"/>
                </a:solidFill>
                <a:ea typeface="Helvetica Neue Light"/>
                <a:cs typeface="Helvetica Neue Light"/>
                <a:sym typeface="Helvetica Neue Light"/>
              </a:rPr>
              <a:t>ELECTRICAL &amp; COMPUTER ENGINEERING</a:t>
            </a:r>
          </a:p>
        </p:txBody>
      </p:sp>
    </p:spTree>
    <p:extLst>
      <p:ext uri="{BB962C8B-B14F-4D97-AF65-F5344CB8AC3E}">
        <p14:creationId xmlns:p14="http://schemas.microsoft.com/office/powerpoint/2010/main" val="5101195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7"/>
          <p:cNvSpPr txBox="1">
            <a:spLocks noGrp="1"/>
          </p:cNvSpPr>
          <p:nvPr>
            <p:ph type="body" idx="1"/>
          </p:nvPr>
        </p:nvSpPr>
        <p:spPr>
          <a:xfrm>
            <a:off x="376809" y="1334279"/>
            <a:ext cx="11177401" cy="48211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000000"/>
                </a:solidFill>
                <a:latin typeface="+mn-lt"/>
              </a:rPr>
              <a:t>Hat with 360-degree view</a:t>
            </a:r>
            <a:endParaRPr lang="en-US"/>
          </a:p>
          <a:p>
            <a:pPr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000000"/>
                </a:solidFill>
                <a:latin typeface="+mn-lt"/>
              </a:rPr>
              <a:t>LiDAR sensors for wayfinding and dead reckoning</a:t>
            </a:r>
          </a:p>
          <a:p>
            <a:pPr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000000"/>
                </a:solidFill>
                <a:latin typeface="+mn-lt"/>
              </a:rPr>
              <a:t>Doppler radars for collision detection</a:t>
            </a:r>
          </a:p>
          <a:p>
            <a:pPr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000000"/>
                </a:solidFill>
                <a:latin typeface="+mn-lt"/>
              </a:rPr>
              <a:t>Can translate environment into spatial data</a:t>
            </a:r>
          </a:p>
          <a:p>
            <a:pPr rtl="0" fontAlgn="base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000000"/>
                </a:solidFill>
                <a:latin typeface="+mn-lt"/>
              </a:rPr>
              <a:t>Vibration motors around the hat will indicate direction of nearest object to user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SzPts val="3000"/>
              <a:buNone/>
            </a:pPr>
            <a:endParaRPr lang="en-US" sz="3200" b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18" name="Google Shape;145;p7">
            <a:extLst>
              <a:ext uri="{FF2B5EF4-FFF2-40B4-BE49-F238E27FC236}">
                <a16:creationId xmlns:a16="http://schemas.microsoft.com/office/drawing/2014/main" id="{DBD98685-E6DB-4548-992F-86EFC1B6F030}"/>
              </a:ext>
            </a:extLst>
          </p:cNvPr>
          <p:cNvSpPr/>
          <p:nvPr/>
        </p:nvSpPr>
        <p:spPr>
          <a:xfrm rot="10800000" flipH="1">
            <a:off x="0" y="6437013"/>
            <a:ext cx="12192000" cy="420987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bg1">
                  <a:lumMod val="75000"/>
                </a:schemeClr>
              </a:gs>
            </a:gsLst>
            <a:lin ang="0" scaled="1"/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100;p1">
            <a:extLst>
              <a:ext uri="{FF2B5EF4-FFF2-40B4-BE49-F238E27FC236}">
                <a16:creationId xmlns:a16="http://schemas.microsoft.com/office/drawing/2014/main" id="{B922E6F9-2383-DE41-BF46-8C23337DD107}"/>
              </a:ext>
            </a:extLst>
          </p:cNvPr>
          <p:cNvSpPr txBox="1"/>
          <p:nvPr/>
        </p:nvSpPr>
        <p:spPr>
          <a:xfrm>
            <a:off x="9335597" y="6524381"/>
            <a:ext cx="24734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r"/>
            <a:r>
              <a:rPr lang="en-US" sz="900" spc="200">
                <a:solidFill>
                  <a:schemeClr val="bg1"/>
                </a:solidFill>
                <a:ea typeface="Helvetica Neue Light"/>
                <a:cs typeface="Helvetica Neue Light"/>
                <a:sym typeface="Helvetica Neue Light"/>
              </a:rPr>
              <a:t>GRAINGER ENGINEERING</a:t>
            </a:r>
          </a:p>
        </p:txBody>
      </p:sp>
      <p:sp>
        <p:nvSpPr>
          <p:cNvPr id="21" name="Google Shape;145;p7">
            <a:extLst>
              <a:ext uri="{FF2B5EF4-FFF2-40B4-BE49-F238E27FC236}">
                <a16:creationId xmlns:a16="http://schemas.microsoft.com/office/drawing/2014/main" id="{614C97B7-5CDB-E748-9964-18DA2B80CC66}"/>
              </a:ext>
            </a:extLst>
          </p:cNvPr>
          <p:cNvSpPr/>
          <p:nvPr/>
        </p:nvSpPr>
        <p:spPr>
          <a:xfrm rot="10800000" flipH="1">
            <a:off x="0" y="-7695"/>
            <a:ext cx="12192000" cy="868218"/>
          </a:xfrm>
          <a:prstGeom prst="rect">
            <a:avLst/>
          </a:prstGeom>
          <a:gradFill>
            <a:gsLst>
              <a:gs pos="0">
                <a:srgbClr val="1B4284"/>
              </a:gs>
              <a:gs pos="100000">
                <a:srgbClr val="13294B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" name="Picture 21" descr="A close up of a logo&#10;&#10;Description automatically generated">
            <a:extLst>
              <a:ext uri="{FF2B5EF4-FFF2-40B4-BE49-F238E27FC236}">
                <a16:creationId xmlns:a16="http://schemas.microsoft.com/office/drawing/2014/main" id="{5D9EC8C9-6293-D94F-BB71-5442E33394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4210" y="228014"/>
            <a:ext cx="277906" cy="401420"/>
          </a:xfrm>
          <a:prstGeom prst="rect">
            <a:avLst/>
          </a:prstGeom>
        </p:spPr>
      </p:pic>
      <p:sp>
        <p:nvSpPr>
          <p:cNvPr id="23" name="Google Shape;100;p1">
            <a:extLst>
              <a:ext uri="{FF2B5EF4-FFF2-40B4-BE49-F238E27FC236}">
                <a16:creationId xmlns:a16="http://schemas.microsoft.com/office/drawing/2014/main" id="{85A69606-3816-5244-A5CD-EC3EA84F3070}"/>
              </a:ext>
            </a:extLst>
          </p:cNvPr>
          <p:cNvSpPr txBox="1"/>
          <p:nvPr/>
        </p:nvSpPr>
        <p:spPr>
          <a:xfrm>
            <a:off x="376810" y="204051"/>
            <a:ext cx="10910026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u="none" strike="noStrike" cap="none">
                <a:solidFill>
                  <a:schemeClr val="lt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Solution</a:t>
            </a:r>
            <a:endParaRPr lang="en-US" sz="3200">
              <a:solidFill>
                <a:schemeClr val="lt1"/>
              </a:solidFill>
              <a:latin typeface="+mn-lt"/>
              <a:ea typeface="Helvetica Neue Light"/>
              <a:cs typeface="Helvetica Neue Light"/>
            </a:endParaRPr>
          </a:p>
        </p:txBody>
      </p:sp>
      <p:sp>
        <p:nvSpPr>
          <p:cNvPr id="15" name="Google Shape;100;p1">
            <a:extLst>
              <a:ext uri="{FF2B5EF4-FFF2-40B4-BE49-F238E27FC236}">
                <a16:creationId xmlns:a16="http://schemas.microsoft.com/office/drawing/2014/main" id="{2582C0C7-CB7D-9745-A567-B540D621135D}"/>
              </a:ext>
            </a:extLst>
          </p:cNvPr>
          <p:cNvSpPr txBox="1"/>
          <p:nvPr/>
        </p:nvSpPr>
        <p:spPr>
          <a:xfrm>
            <a:off x="376807" y="6524381"/>
            <a:ext cx="7991337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sz="900" spc="200">
                <a:solidFill>
                  <a:schemeClr val="bg1"/>
                </a:solidFill>
                <a:ea typeface="Helvetica Neue Light"/>
                <a:cs typeface="Helvetica Neue Light"/>
                <a:sym typeface="Helvetica Neue Light"/>
              </a:rPr>
              <a:t>ELECTRICAL &amp; COMPUTER ENGINEERING</a:t>
            </a:r>
          </a:p>
        </p:txBody>
      </p:sp>
      <p:pic>
        <p:nvPicPr>
          <p:cNvPr id="3" name="Picture 2" descr="A person wearing a mask and a hat&#10;&#10;Description automatically generated">
            <a:extLst>
              <a:ext uri="{FF2B5EF4-FFF2-40B4-BE49-F238E27FC236}">
                <a16:creationId xmlns:a16="http://schemas.microsoft.com/office/drawing/2014/main" id="{805FBBC4-7DC2-1010-93B2-6B08E4B44B3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628" t="34965" r="775" b="26573"/>
          <a:stretch/>
        </p:blipFill>
        <p:spPr>
          <a:xfrm>
            <a:off x="5112660" y="4232695"/>
            <a:ext cx="1967055" cy="1913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3674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147;p7">
            <a:extLst>
              <a:ext uri="{FF2B5EF4-FFF2-40B4-BE49-F238E27FC236}">
                <a16:creationId xmlns:a16="http://schemas.microsoft.com/office/drawing/2014/main" id="{BC43AD2D-5D81-7F48-BDB1-FF7D6C2C26C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76807" y="1072270"/>
            <a:ext cx="6387884" cy="51698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SzPts val="3000"/>
              <a:buNone/>
            </a:pPr>
            <a:r>
              <a:rPr lang="en-US" sz="2600" b="1">
                <a:solidFill>
                  <a:srgbClr val="E84B36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Things We Did Well On</a:t>
            </a:r>
            <a:endParaRPr lang="en-US" sz="2600" b="1">
              <a:solidFill>
                <a:srgbClr val="E84B3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SzPts val="3000"/>
              <a:buNone/>
            </a:pPr>
            <a:endParaRPr lang="en-US" sz="1800">
              <a:solidFill>
                <a:schemeClr val="tx1"/>
              </a:solidFill>
              <a:latin typeface="Arial" panose="020B0604020202020204" pitchFamily="34" charset="0"/>
              <a:ea typeface="Helvetica Neue Light"/>
              <a:cs typeface="Arial" panose="020B0604020202020204" pitchFamily="34" charset="0"/>
              <a:sym typeface="Helvetica Neue Light"/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SzPts val="2000"/>
            </a:pPr>
            <a:r>
              <a:rPr lang="en-US" sz="2000">
                <a:solidFill>
                  <a:schemeClr val="tx1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Systems Engineering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SzPts val="2000"/>
            </a:pPr>
            <a:r>
              <a:rPr lang="en-US" sz="2000">
                <a:solidFill>
                  <a:schemeClr val="tx1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Resourcefulness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SzPts val="2000"/>
            </a:pPr>
            <a:r>
              <a:rPr lang="en-US" sz="2000">
                <a:solidFill>
                  <a:schemeClr val="tx1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Dynamically adapting the design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SzPts val="2000"/>
            </a:pPr>
            <a:r>
              <a:rPr lang="en-US" sz="2000">
                <a:solidFill>
                  <a:schemeClr val="tx1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Dedication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SzPts val="2000"/>
            </a:pPr>
            <a:r>
              <a:rPr lang="en-US" sz="2000">
                <a:solidFill>
                  <a:schemeClr val="tx1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Communication</a:t>
            </a:r>
            <a:endParaRPr lang="en-US" sz="1800">
              <a:solidFill>
                <a:schemeClr val="tx1"/>
              </a:solidFill>
              <a:latin typeface="Arial" panose="020B0604020202020204" pitchFamily="34" charset="0"/>
              <a:ea typeface="Helvetica Neue Light"/>
              <a:cs typeface="Arial" panose="020B0604020202020204" pitchFamily="34" charset="0"/>
              <a:sym typeface="Helvetica Neue Light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SzPts val="2000"/>
              <a:buNone/>
            </a:pPr>
            <a:endParaRPr sz="1800">
              <a:solidFill>
                <a:schemeClr val="tx1"/>
              </a:solidFill>
              <a:latin typeface="Arial" panose="020B0604020202020204" pitchFamily="34" charset="0"/>
              <a:ea typeface="Helvetica Neue Light"/>
              <a:cs typeface="Arial" panose="020B0604020202020204" pitchFamily="34" charset="0"/>
              <a:sym typeface="Helvetica Neue Light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SzPts val="3000"/>
              <a:buNone/>
            </a:pPr>
            <a:r>
              <a:rPr lang="en-US" sz="2600" b="1">
                <a:solidFill>
                  <a:srgbClr val="15264B"/>
                </a:solidFill>
                <a:latin typeface="Arial"/>
                <a:ea typeface="Helvetica Neue Light"/>
                <a:cs typeface="Arial"/>
                <a:sym typeface="Helvetica Neue Light"/>
              </a:rPr>
              <a:t>Things to Improve</a:t>
            </a:r>
            <a:endParaRPr lang="en-US" sz="1800" b="1">
              <a:solidFill>
                <a:srgbClr val="15264B"/>
              </a:solidFill>
              <a:latin typeface="Arial"/>
              <a:ea typeface="Helvetica Neue Light"/>
              <a:cs typeface="Arial"/>
              <a:sym typeface="Helvetica Neue Light"/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SzPts val="3000"/>
            </a:pPr>
            <a:r>
              <a:rPr lang="en-US" sz="2000">
                <a:solidFill>
                  <a:schemeClr val="tx1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Early-Stage Project management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SzPts val="3000"/>
            </a:pPr>
            <a:r>
              <a:rPr lang="en-US" sz="2000">
                <a:solidFill>
                  <a:schemeClr val="tx1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Overcomplicating</a:t>
            </a:r>
          </a:p>
          <a:p>
            <a:pPr marL="742950" lvl="1" indent="-285750">
              <a:lnSpc>
                <a:spcPct val="100000"/>
              </a:lnSpc>
              <a:spcBef>
                <a:spcPts val="0"/>
              </a:spcBef>
              <a:buSzPts val="3000"/>
            </a:pPr>
            <a:r>
              <a:rPr lang="en-US" sz="2000">
                <a:solidFill>
                  <a:schemeClr val="tx1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Software VS Hardware Complications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SzPts val="3000"/>
            </a:pPr>
            <a:r>
              <a:rPr lang="en-US" sz="2000">
                <a:solidFill>
                  <a:schemeClr val="tx1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PCB Design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SzPts val="3000"/>
            </a:pPr>
            <a:r>
              <a:rPr lang="en-US" sz="2000">
                <a:solidFill>
                  <a:schemeClr val="tx1"/>
                </a:solidFill>
                <a:latin typeface="Arial"/>
                <a:ea typeface="Helvetica Neue Light"/>
                <a:cs typeface="Arial"/>
                <a:sym typeface="Helvetica Neue Light"/>
              </a:rPr>
              <a:t>Trusting Instincts</a:t>
            </a:r>
            <a:endParaRPr lang="en-US" sz="2000">
              <a:solidFill>
                <a:schemeClr val="tx1"/>
              </a:solidFill>
              <a:latin typeface="Arial" panose="020B0604020202020204" pitchFamily="34" charset="0"/>
              <a:ea typeface="Helvetica Neue Light"/>
              <a:cs typeface="Arial" panose="020B0604020202020204" pitchFamily="34" charset="0"/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SzPts val="3000"/>
            </a:pPr>
            <a:r>
              <a:rPr lang="en-US" sz="2000">
                <a:solidFill>
                  <a:schemeClr val="tx1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Sunk Cost Fallacy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SzPts val="3000"/>
            </a:pPr>
            <a:r>
              <a:rPr lang="en-US" sz="2000">
                <a:solidFill>
                  <a:schemeClr val="tx1"/>
                </a:solidFill>
                <a:latin typeface="Arial"/>
                <a:ea typeface="Helvetica Neue Light"/>
                <a:cs typeface="Arial"/>
              </a:rPr>
              <a:t>Don't design a project around a single component</a:t>
            </a:r>
            <a:endParaRPr lang="en-US" sz="2000">
              <a:solidFill>
                <a:schemeClr val="tx1"/>
              </a:solidFill>
              <a:latin typeface="Arial" panose="020B0604020202020204" pitchFamily="34" charset="0"/>
              <a:ea typeface="Helvetica Neue Light"/>
              <a:cs typeface="Arial" panose="020B0604020202020204" pitchFamily="34" charset="0"/>
            </a:endParaRPr>
          </a:p>
          <a:p>
            <a:pPr marL="742950" lvl="1" indent="-285750">
              <a:lnSpc>
                <a:spcPct val="100000"/>
              </a:lnSpc>
              <a:spcBef>
                <a:spcPts val="0"/>
              </a:spcBef>
              <a:buSzPts val="3000"/>
            </a:pPr>
            <a:endParaRPr lang="en-US" sz="1400">
              <a:solidFill>
                <a:schemeClr val="tx1"/>
              </a:solidFill>
              <a:latin typeface="Arial" panose="020B0604020202020204" pitchFamily="34" charset="0"/>
              <a:ea typeface="Helvetica Neue Light"/>
              <a:cs typeface="Arial" panose="020B0604020202020204" pitchFamily="34" charset="0"/>
            </a:endParaRPr>
          </a:p>
        </p:txBody>
      </p:sp>
      <p:sp>
        <p:nvSpPr>
          <p:cNvPr id="23" name="Google Shape;145;p7">
            <a:extLst>
              <a:ext uri="{FF2B5EF4-FFF2-40B4-BE49-F238E27FC236}">
                <a16:creationId xmlns:a16="http://schemas.microsoft.com/office/drawing/2014/main" id="{FDEE7B6D-A7C8-994C-8D8F-3B5642DDADF3}"/>
              </a:ext>
            </a:extLst>
          </p:cNvPr>
          <p:cNvSpPr/>
          <p:nvPr/>
        </p:nvSpPr>
        <p:spPr>
          <a:xfrm rot="10800000" flipH="1">
            <a:off x="0" y="6437013"/>
            <a:ext cx="12192000" cy="420987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bg1">
                  <a:lumMod val="75000"/>
                </a:schemeClr>
              </a:gs>
            </a:gsLst>
            <a:lin ang="0" scaled="1"/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100;p1">
            <a:extLst>
              <a:ext uri="{FF2B5EF4-FFF2-40B4-BE49-F238E27FC236}">
                <a16:creationId xmlns:a16="http://schemas.microsoft.com/office/drawing/2014/main" id="{06EF868E-28B3-4C43-BCFA-FC6900201C7F}"/>
              </a:ext>
            </a:extLst>
          </p:cNvPr>
          <p:cNvSpPr txBox="1"/>
          <p:nvPr/>
        </p:nvSpPr>
        <p:spPr>
          <a:xfrm>
            <a:off x="9335597" y="6524381"/>
            <a:ext cx="24734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r"/>
            <a:r>
              <a:rPr lang="en-US" sz="900" spc="200">
                <a:solidFill>
                  <a:schemeClr val="bg1"/>
                </a:solidFill>
                <a:ea typeface="Helvetica Neue Light"/>
                <a:cs typeface="Helvetica Neue Light"/>
                <a:sym typeface="Helvetica Neue Light"/>
              </a:rPr>
              <a:t>GRAINGER ENGINEERING</a:t>
            </a:r>
          </a:p>
        </p:txBody>
      </p:sp>
      <p:sp>
        <p:nvSpPr>
          <p:cNvPr id="26" name="Google Shape;145;p7">
            <a:extLst>
              <a:ext uri="{FF2B5EF4-FFF2-40B4-BE49-F238E27FC236}">
                <a16:creationId xmlns:a16="http://schemas.microsoft.com/office/drawing/2014/main" id="{4B423D87-C7F0-3D43-8A69-A6DCC8FE53CE}"/>
              </a:ext>
            </a:extLst>
          </p:cNvPr>
          <p:cNvSpPr/>
          <p:nvPr/>
        </p:nvSpPr>
        <p:spPr>
          <a:xfrm rot="10800000" flipH="1">
            <a:off x="0" y="-7695"/>
            <a:ext cx="12192000" cy="868218"/>
          </a:xfrm>
          <a:prstGeom prst="rect">
            <a:avLst/>
          </a:prstGeom>
          <a:gradFill>
            <a:gsLst>
              <a:gs pos="0">
                <a:srgbClr val="1B4284"/>
              </a:gs>
              <a:gs pos="100000">
                <a:srgbClr val="13294B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" name="Picture 26" descr="A close up of a logo&#10;&#10;Description automatically generated">
            <a:extLst>
              <a:ext uri="{FF2B5EF4-FFF2-40B4-BE49-F238E27FC236}">
                <a16:creationId xmlns:a16="http://schemas.microsoft.com/office/drawing/2014/main" id="{DB2F77FD-36D4-524F-AFDF-E8C3EF809B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4210" y="228014"/>
            <a:ext cx="277906" cy="401420"/>
          </a:xfrm>
          <a:prstGeom prst="rect">
            <a:avLst/>
          </a:prstGeom>
        </p:spPr>
      </p:pic>
      <p:sp>
        <p:nvSpPr>
          <p:cNvPr id="28" name="Google Shape;100;p1">
            <a:extLst>
              <a:ext uri="{FF2B5EF4-FFF2-40B4-BE49-F238E27FC236}">
                <a16:creationId xmlns:a16="http://schemas.microsoft.com/office/drawing/2014/main" id="{972A3F75-3131-1546-9A51-95D3D7BFF074}"/>
              </a:ext>
            </a:extLst>
          </p:cNvPr>
          <p:cNvSpPr txBox="1"/>
          <p:nvPr/>
        </p:nvSpPr>
        <p:spPr>
          <a:xfrm>
            <a:off x="376810" y="204051"/>
            <a:ext cx="1091002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Reflections</a:t>
            </a:r>
          </a:p>
        </p:txBody>
      </p:sp>
      <p:sp>
        <p:nvSpPr>
          <p:cNvPr id="19" name="Google Shape;100;p1">
            <a:extLst>
              <a:ext uri="{FF2B5EF4-FFF2-40B4-BE49-F238E27FC236}">
                <a16:creationId xmlns:a16="http://schemas.microsoft.com/office/drawing/2014/main" id="{D5426478-82D9-AE45-8683-F1ABAAFCD51D}"/>
              </a:ext>
            </a:extLst>
          </p:cNvPr>
          <p:cNvSpPr txBox="1"/>
          <p:nvPr/>
        </p:nvSpPr>
        <p:spPr>
          <a:xfrm>
            <a:off x="376807" y="6524381"/>
            <a:ext cx="7991337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sz="900" spc="200">
                <a:solidFill>
                  <a:schemeClr val="bg1"/>
                </a:solidFill>
                <a:ea typeface="Helvetica Neue Light"/>
                <a:cs typeface="Helvetica Neue Light"/>
                <a:sym typeface="Helvetica Neue Light"/>
              </a:rPr>
              <a:t>ELECTRICAL &amp; COMPUTER ENGINEERING</a:t>
            </a:r>
          </a:p>
        </p:txBody>
      </p:sp>
      <p:pic>
        <p:nvPicPr>
          <p:cNvPr id="2" name="Picture 1" descr="A person wearing a hat&#10;&#10;Description automatically generated">
            <a:extLst>
              <a:ext uri="{FF2B5EF4-FFF2-40B4-BE49-F238E27FC236}">
                <a16:creationId xmlns:a16="http://schemas.microsoft.com/office/drawing/2014/main" id="{590CAFAD-6340-8853-5EB1-1869194685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3506" y="1587260"/>
            <a:ext cx="41148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8278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45;p7">
            <a:extLst>
              <a:ext uri="{FF2B5EF4-FFF2-40B4-BE49-F238E27FC236}">
                <a16:creationId xmlns:a16="http://schemas.microsoft.com/office/drawing/2014/main" id="{C1E9E323-7FE6-774D-999D-DB456F9813F1}"/>
              </a:ext>
            </a:extLst>
          </p:cNvPr>
          <p:cNvSpPr/>
          <p:nvPr/>
        </p:nvSpPr>
        <p:spPr>
          <a:xfrm rot="10800000" flipH="1">
            <a:off x="0" y="-7696"/>
            <a:ext cx="12192000" cy="6865695"/>
          </a:xfrm>
          <a:prstGeom prst="rect">
            <a:avLst/>
          </a:prstGeom>
          <a:gradFill>
            <a:gsLst>
              <a:gs pos="0">
                <a:srgbClr val="1B4284"/>
              </a:gs>
              <a:gs pos="100000">
                <a:srgbClr val="13294B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" name="Picture 8" descr="A picture containing building, street&#10;&#10;Description automatically generated">
            <a:extLst>
              <a:ext uri="{FF2B5EF4-FFF2-40B4-BE49-F238E27FC236}">
                <a16:creationId xmlns:a16="http://schemas.microsoft.com/office/drawing/2014/main" id="{AA3AB03C-0390-9F46-9B7C-4C2DAFAF4B5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6CF7FA76-E2DB-F44D-943F-42CB96E21E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4210" y="235709"/>
            <a:ext cx="277906" cy="401420"/>
          </a:xfrm>
          <a:prstGeom prst="rect">
            <a:avLst/>
          </a:prstGeom>
        </p:spPr>
      </p:pic>
      <p:sp>
        <p:nvSpPr>
          <p:cNvPr id="11" name="Google Shape;147;p7">
            <a:extLst>
              <a:ext uri="{FF2B5EF4-FFF2-40B4-BE49-F238E27FC236}">
                <a16:creationId xmlns:a16="http://schemas.microsoft.com/office/drawing/2014/main" id="{E0413B06-A2E6-C746-8C3D-87E15D354737}"/>
              </a:ext>
            </a:extLst>
          </p:cNvPr>
          <p:cNvSpPr txBox="1">
            <a:spLocks/>
          </p:cNvSpPr>
          <p:nvPr/>
        </p:nvSpPr>
        <p:spPr>
          <a:xfrm>
            <a:off x="376807" y="1334279"/>
            <a:ext cx="11177403" cy="48211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000"/>
            </a:pPr>
            <a:r>
              <a:rPr lang="en-US" sz="1800">
                <a:solidFill>
                  <a:schemeClr val="bg1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(Closing slide option two. Suggestions for last slide)</a:t>
            </a:r>
            <a:endParaRPr lang="en-US" sz="18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SzPts val="2000"/>
            </a:pPr>
            <a:endParaRPr lang="en-US" sz="2600" b="1">
              <a:solidFill>
                <a:schemeClr val="bg1"/>
              </a:solidFill>
              <a:latin typeface="Arial" panose="020B0604020202020204" pitchFamily="34" charset="0"/>
              <a:ea typeface="Helvetica Neue Light"/>
              <a:cs typeface="Arial" panose="020B0604020202020204" pitchFamily="34" charset="0"/>
              <a:sym typeface="Helvetica Neue Light"/>
            </a:endParaRPr>
          </a:p>
          <a:p>
            <a:pPr>
              <a:buSzPts val="3000"/>
            </a:pPr>
            <a:r>
              <a:rPr lang="en-US" sz="2600" b="1">
                <a:solidFill>
                  <a:schemeClr val="bg1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Summary</a:t>
            </a:r>
          </a:p>
          <a:p>
            <a:pPr>
              <a:buSzPts val="3000"/>
            </a:pPr>
            <a:r>
              <a:rPr lang="en-US" sz="2600" b="1">
                <a:solidFill>
                  <a:schemeClr val="bg1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Thank You</a:t>
            </a:r>
          </a:p>
          <a:p>
            <a:pPr>
              <a:buSzPts val="3000"/>
            </a:pPr>
            <a:r>
              <a:rPr lang="en-US" sz="2600" b="1">
                <a:solidFill>
                  <a:schemeClr val="bg1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Questions</a:t>
            </a:r>
          </a:p>
          <a:p>
            <a:pPr>
              <a:buSzPts val="3000"/>
            </a:pPr>
            <a:r>
              <a:rPr lang="en-US" sz="2600" b="1">
                <a:solidFill>
                  <a:schemeClr val="bg1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Contact Information</a:t>
            </a:r>
          </a:p>
          <a:p>
            <a:pPr>
              <a:buSzPts val="3000"/>
            </a:pPr>
            <a:endParaRPr lang="en-US" sz="1800" b="1">
              <a:solidFill>
                <a:schemeClr val="bg1"/>
              </a:solidFill>
              <a:latin typeface="Arial" panose="020B0604020202020204" pitchFamily="34" charset="0"/>
              <a:ea typeface="Helvetica Neue Light"/>
              <a:cs typeface="Arial" panose="020B0604020202020204" pitchFamily="34" charset="0"/>
              <a:sym typeface="Helvetica Neue Light"/>
            </a:endParaRPr>
          </a:p>
          <a:p>
            <a:pPr>
              <a:buSzPts val="3000"/>
            </a:pPr>
            <a:endParaRPr lang="en-US" sz="1800" b="1">
              <a:solidFill>
                <a:schemeClr val="bg1"/>
              </a:solidFill>
              <a:latin typeface="Arial" panose="020B0604020202020204" pitchFamily="34" charset="0"/>
              <a:ea typeface="Helvetica Neue Light"/>
              <a:cs typeface="Arial" panose="020B0604020202020204" pitchFamily="34" charset="0"/>
              <a:sym typeface="Helvetica Neue Light"/>
            </a:endParaRPr>
          </a:p>
          <a:p>
            <a:pPr>
              <a:buSzPts val="3000"/>
            </a:pPr>
            <a:r>
              <a:rPr lang="en-US" sz="1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Lorem ipsum dolor sit </a:t>
            </a:r>
            <a:r>
              <a:rPr lang="en-US" sz="180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amet</a:t>
            </a:r>
            <a:r>
              <a:rPr lang="en-US" sz="1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80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consectetur</a:t>
            </a:r>
            <a:r>
              <a:rPr lang="en-US" sz="1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adipiscing</a:t>
            </a:r>
            <a:r>
              <a:rPr lang="en-US" sz="1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elit</a:t>
            </a:r>
            <a:r>
              <a:rPr lang="en-US" sz="1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sed do </a:t>
            </a:r>
            <a:r>
              <a:rPr lang="en-US" sz="180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eiusmod</a:t>
            </a:r>
            <a:r>
              <a:rPr lang="en-US" sz="1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tempor</a:t>
            </a:r>
            <a:r>
              <a:rPr lang="en-US" sz="1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incididunt</a:t>
            </a:r>
            <a:r>
              <a:rPr lang="en-US" sz="1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ut</a:t>
            </a:r>
            <a:r>
              <a:rPr lang="en-US" sz="1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labore</a:t>
            </a:r>
            <a:r>
              <a:rPr lang="en-US" sz="1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et dolore magna </a:t>
            </a:r>
            <a:r>
              <a:rPr lang="en-US" sz="180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aliqua</a:t>
            </a:r>
            <a:r>
              <a:rPr lang="en-US" sz="1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18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Google Shape;100;p1">
            <a:extLst>
              <a:ext uri="{FF2B5EF4-FFF2-40B4-BE49-F238E27FC236}">
                <a16:creationId xmlns:a16="http://schemas.microsoft.com/office/drawing/2014/main" id="{60F7FEC7-95F3-474E-B097-FC209879264A}"/>
              </a:ext>
            </a:extLst>
          </p:cNvPr>
          <p:cNvSpPr txBox="1"/>
          <p:nvPr/>
        </p:nvSpPr>
        <p:spPr>
          <a:xfrm>
            <a:off x="9335597" y="6524381"/>
            <a:ext cx="24734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r"/>
            <a:r>
              <a:rPr lang="en-US" sz="900" spc="200">
                <a:solidFill>
                  <a:schemeClr val="bg1"/>
                </a:solidFill>
                <a:ea typeface="Helvetica Neue Light"/>
                <a:cs typeface="Helvetica Neue Light"/>
                <a:sym typeface="Helvetica Neue Light"/>
              </a:rPr>
              <a:t>GRAINGER ENGINEERING</a:t>
            </a:r>
          </a:p>
        </p:txBody>
      </p:sp>
      <p:sp>
        <p:nvSpPr>
          <p:cNvPr id="18" name="Google Shape;100;p1">
            <a:extLst>
              <a:ext uri="{FF2B5EF4-FFF2-40B4-BE49-F238E27FC236}">
                <a16:creationId xmlns:a16="http://schemas.microsoft.com/office/drawing/2014/main" id="{EA2E381D-85E1-5244-A1AF-09EE86EDAF3C}"/>
              </a:ext>
            </a:extLst>
          </p:cNvPr>
          <p:cNvSpPr txBox="1"/>
          <p:nvPr/>
        </p:nvSpPr>
        <p:spPr>
          <a:xfrm>
            <a:off x="376807" y="6524381"/>
            <a:ext cx="7991337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sz="900" spc="200">
                <a:solidFill>
                  <a:schemeClr val="bg1"/>
                </a:solidFill>
                <a:ea typeface="Helvetica Neue Light"/>
                <a:cs typeface="Helvetica Neue Light"/>
                <a:sym typeface="Helvetica Neue Light"/>
              </a:rPr>
              <a:t>ELECTRICAL &amp; COMPUTER ENGINEERING</a:t>
            </a:r>
          </a:p>
        </p:txBody>
      </p:sp>
    </p:spTree>
    <p:extLst>
      <p:ext uri="{BB962C8B-B14F-4D97-AF65-F5344CB8AC3E}">
        <p14:creationId xmlns:p14="http://schemas.microsoft.com/office/powerpoint/2010/main" val="42090935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45;p7">
            <a:extLst>
              <a:ext uri="{FF2B5EF4-FFF2-40B4-BE49-F238E27FC236}">
                <a16:creationId xmlns:a16="http://schemas.microsoft.com/office/drawing/2014/main" id="{8FE8EAD3-2D7F-0846-8465-1E5EC531CB76}"/>
              </a:ext>
            </a:extLst>
          </p:cNvPr>
          <p:cNvSpPr/>
          <p:nvPr/>
        </p:nvSpPr>
        <p:spPr>
          <a:xfrm rot="10800000" flipH="1">
            <a:off x="-1" y="8163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1B4284"/>
              </a:gs>
              <a:gs pos="100000">
                <a:srgbClr val="13294B"/>
              </a:gs>
            </a:gsLst>
            <a:lin ang="18900000" scaled="1"/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 descr="A close up of a newspaper&#10;&#10;Description automatically generated">
            <a:extLst>
              <a:ext uri="{FF2B5EF4-FFF2-40B4-BE49-F238E27FC236}">
                <a16:creationId xmlns:a16="http://schemas.microsoft.com/office/drawing/2014/main" id="{40BBED40-2928-B047-86D9-C914F64EDE5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-1" y="8164"/>
            <a:ext cx="12192000" cy="6858000"/>
          </a:xfrm>
          <a:prstGeom prst="rect">
            <a:avLst/>
          </a:prstGeom>
        </p:spPr>
      </p:pic>
      <p:pic>
        <p:nvPicPr>
          <p:cNvPr id="7" name="Picture 6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F63AF0C5-85E3-5442-BD93-F22B807C76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0021" y="2252985"/>
            <a:ext cx="7131957" cy="2352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2679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7"/>
          <p:cNvSpPr txBox="1">
            <a:spLocks noGrp="1"/>
          </p:cNvSpPr>
          <p:nvPr>
            <p:ph type="body" idx="1"/>
          </p:nvPr>
        </p:nvSpPr>
        <p:spPr>
          <a:xfrm>
            <a:off x="376809" y="1334279"/>
            <a:ext cx="11177401" cy="48211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indent="-457200">
              <a:lnSpc>
                <a:spcPct val="150000"/>
              </a:lnSpc>
              <a:spcBef>
                <a:spcPts val="0"/>
              </a:spcBef>
              <a:buSzPts val="3000"/>
              <a:buAutoNum type="arabicPeriod"/>
            </a:pPr>
            <a:r>
              <a:rPr lang="en-US" sz="2400">
                <a:solidFill>
                  <a:schemeClr val="tx1"/>
                </a:solidFill>
                <a:latin typeface="+mn-lt"/>
                <a:cs typeface="Arial"/>
              </a:rPr>
              <a:t>Able to image a room, such as ECEB 2072, from the center at resolution of at least 0.5 meters using haptic feedback with a 360-degree range with an angular resolution and accuracy of up to 25 degrees.</a:t>
            </a:r>
          </a:p>
          <a:p>
            <a:pPr lvl="0" indent="-457200">
              <a:lnSpc>
                <a:spcPct val="150000"/>
              </a:lnSpc>
              <a:spcBef>
                <a:spcPts val="0"/>
              </a:spcBef>
              <a:buSzPts val="3000"/>
              <a:buAutoNum type="arabicPeriod"/>
            </a:pPr>
            <a:r>
              <a:rPr lang="en-US" sz="2400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Able to detect objects approaching the user from front, back, below, and both sides within 2 seconds.</a:t>
            </a:r>
          </a:p>
          <a:p>
            <a:pPr marL="514350" lvl="0" indent="-514350">
              <a:lnSpc>
                <a:spcPct val="150000"/>
              </a:lnSpc>
              <a:spcBef>
                <a:spcPts val="0"/>
              </a:spcBef>
              <a:buSzPts val="3000"/>
              <a:buFont typeface="+mj-lt"/>
              <a:buAutoNum type="arabicPeriod"/>
            </a:pPr>
            <a:r>
              <a:rPr lang="en-US" sz="2400">
                <a:solidFill>
                  <a:schemeClr val="tx1"/>
                </a:solidFill>
                <a:latin typeface="+mn-lt"/>
                <a:cs typeface="Arial"/>
              </a:rPr>
              <a:t>Navigational Success: The hat must detect and produce stimuli to inform the wearer of a wall that is up to 5 feet away from them in all directions.</a:t>
            </a:r>
          </a:p>
        </p:txBody>
      </p:sp>
      <p:sp>
        <p:nvSpPr>
          <p:cNvPr id="18" name="Google Shape;145;p7">
            <a:extLst>
              <a:ext uri="{FF2B5EF4-FFF2-40B4-BE49-F238E27FC236}">
                <a16:creationId xmlns:a16="http://schemas.microsoft.com/office/drawing/2014/main" id="{DBD98685-E6DB-4548-992F-86EFC1B6F030}"/>
              </a:ext>
            </a:extLst>
          </p:cNvPr>
          <p:cNvSpPr/>
          <p:nvPr/>
        </p:nvSpPr>
        <p:spPr>
          <a:xfrm rot="10800000" flipH="1">
            <a:off x="0" y="6437013"/>
            <a:ext cx="12192000" cy="420987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bg1">
                  <a:lumMod val="75000"/>
                </a:schemeClr>
              </a:gs>
            </a:gsLst>
            <a:lin ang="0" scaled="1"/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100;p1">
            <a:extLst>
              <a:ext uri="{FF2B5EF4-FFF2-40B4-BE49-F238E27FC236}">
                <a16:creationId xmlns:a16="http://schemas.microsoft.com/office/drawing/2014/main" id="{B922E6F9-2383-DE41-BF46-8C23337DD107}"/>
              </a:ext>
            </a:extLst>
          </p:cNvPr>
          <p:cNvSpPr txBox="1"/>
          <p:nvPr/>
        </p:nvSpPr>
        <p:spPr>
          <a:xfrm>
            <a:off x="9335597" y="6524381"/>
            <a:ext cx="24734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r"/>
            <a:r>
              <a:rPr lang="en-US" sz="900" spc="200">
                <a:solidFill>
                  <a:schemeClr val="bg1"/>
                </a:solidFill>
                <a:ea typeface="Helvetica Neue Light"/>
                <a:cs typeface="Helvetica Neue Light"/>
                <a:sym typeface="Helvetica Neue Light"/>
              </a:rPr>
              <a:t>GRAINGER ENGINEERING</a:t>
            </a:r>
          </a:p>
        </p:txBody>
      </p:sp>
      <p:sp>
        <p:nvSpPr>
          <p:cNvPr id="21" name="Google Shape;145;p7">
            <a:extLst>
              <a:ext uri="{FF2B5EF4-FFF2-40B4-BE49-F238E27FC236}">
                <a16:creationId xmlns:a16="http://schemas.microsoft.com/office/drawing/2014/main" id="{614C97B7-5CDB-E748-9964-18DA2B80CC66}"/>
              </a:ext>
            </a:extLst>
          </p:cNvPr>
          <p:cNvSpPr/>
          <p:nvPr/>
        </p:nvSpPr>
        <p:spPr>
          <a:xfrm rot="10800000" flipH="1">
            <a:off x="0" y="-7695"/>
            <a:ext cx="12192000" cy="868218"/>
          </a:xfrm>
          <a:prstGeom prst="rect">
            <a:avLst/>
          </a:prstGeom>
          <a:gradFill>
            <a:gsLst>
              <a:gs pos="0">
                <a:srgbClr val="1B4284"/>
              </a:gs>
              <a:gs pos="100000">
                <a:srgbClr val="13294B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" name="Picture 21" descr="A close up of a logo&#10;&#10;Description automatically generated">
            <a:extLst>
              <a:ext uri="{FF2B5EF4-FFF2-40B4-BE49-F238E27FC236}">
                <a16:creationId xmlns:a16="http://schemas.microsoft.com/office/drawing/2014/main" id="{5D9EC8C9-6293-D94F-BB71-5442E33394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4210" y="228014"/>
            <a:ext cx="277906" cy="401420"/>
          </a:xfrm>
          <a:prstGeom prst="rect">
            <a:avLst/>
          </a:prstGeom>
        </p:spPr>
      </p:pic>
      <p:sp>
        <p:nvSpPr>
          <p:cNvPr id="23" name="Google Shape;100;p1">
            <a:extLst>
              <a:ext uri="{FF2B5EF4-FFF2-40B4-BE49-F238E27FC236}">
                <a16:creationId xmlns:a16="http://schemas.microsoft.com/office/drawing/2014/main" id="{85A69606-3816-5244-A5CD-EC3EA84F3070}"/>
              </a:ext>
            </a:extLst>
          </p:cNvPr>
          <p:cNvSpPr txBox="1"/>
          <p:nvPr/>
        </p:nvSpPr>
        <p:spPr>
          <a:xfrm>
            <a:off x="376810" y="204051"/>
            <a:ext cx="10910026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High Level Requirements</a:t>
            </a:r>
            <a:endParaRPr lang="en-US" sz="3200">
              <a:solidFill>
                <a:schemeClr val="lt1"/>
              </a:solidFill>
              <a:latin typeface="+mn-lt"/>
              <a:ea typeface="Helvetica Neue Light"/>
              <a:cs typeface="Helvetica Neue Light"/>
            </a:endParaRPr>
          </a:p>
        </p:txBody>
      </p:sp>
      <p:sp>
        <p:nvSpPr>
          <p:cNvPr id="15" name="Google Shape;100;p1">
            <a:extLst>
              <a:ext uri="{FF2B5EF4-FFF2-40B4-BE49-F238E27FC236}">
                <a16:creationId xmlns:a16="http://schemas.microsoft.com/office/drawing/2014/main" id="{2582C0C7-CB7D-9745-A567-B540D621135D}"/>
              </a:ext>
            </a:extLst>
          </p:cNvPr>
          <p:cNvSpPr txBox="1"/>
          <p:nvPr/>
        </p:nvSpPr>
        <p:spPr>
          <a:xfrm>
            <a:off x="376807" y="6524381"/>
            <a:ext cx="7991337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sz="900" spc="200">
                <a:solidFill>
                  <a:schemeClr val="bg1"/>
                </a:solidFill>
                <a:ea typeface="Helvetica Neue Light"/>
                <a:cs typeface="Helvetica Neue Light"/>
                <a:sym typeface="Helvetica Neue Light"/>
              </a:rPr>
              <a:t>ELECTRICAL &amp; COMPUTER ENGINEERING</a:t>
            </a:r>
          </a:p>
        </p:txBody>
      </p:sp>
    </p:spTree>
    <p:extLst>
      <p:ext uri="{BB962C8B-B14F-4D97-AF65-F5344CB8AC3E}">
        <p14:creationId xmlns:p14="http://schemas.microsoft.com/office/powerpoint/2010/main" val="42190728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 descr="A picture containing outdoor, building, arch&#10;&#10;Description automatically generated">
            <a:extLst>
              <a:ext uri="{FF2B5EF4-FFF2-40B4-BE49-F238E27FC236}">
                <a16:creationId xmlns:a16="http://schemas.microsoft.com/office/drawing/2014/main" id="{7989FAC8-E123-2748-A311-56EF79874E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0" name="Google Shape;145;p7">
            <a:extLst>
              <a:ext uri="{FF2B5EF4-FFF2-40B4-BE49-F238E27FC236}">
                <a16:creationId xmlns:a16="http://schemas.microsoft.com/office/drawing/2014/main" id="{EC611570-6427-5D45-8164-E02F4D553BA6}"/>
              </a:ext>
            </a:extLst>
          </p:cNvPr>
          <p:cNvSpPr/>
          <p:nvPr/>
        </p:nvSpPr>
        <p:spPr>
          <a:xfrm rot="10800000" flipH="1">
            <a:off x="-2" y="0"/>
            <a:ext cx="12192000" cy="6858000"/>
          </a:xfrm>
          <a:prstGeom prst="rect">
            <a:avLst/>
          </a:prstGeom>
          <a:gradFill flip="none" rotWithShape="1">
            <a:gsLst>
              <a:gs pos="50000">
                <a:srgbClr val="1B4284">
                  <a:alpha val="10000"/>
                </a:srgbClr>
              </a:gs>
              <a:gs pos="100000">
                <a:srgbClr val="13294B"/>
              </a:gs>
            </a:gsLst>
            <a:lin ang="18900000" scaled="1"/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107;p2">
            <a:extLst>
              <a:ext uri="{FF2B5EF4-FFF2-40B4-BE49-F238E27FC236}">
                <a16:creationId xmlns:a16="http://schemas.microsoft.com/office/drawing/2014/main" id="{C3C81082-566F-5849-B79D-C311E1639C0A}"/>
              </a:ext>
            </a:extLst>
          </p:cNvPr>
          <p:cNvSpPr txBox="1"/>
          <p:nvPr/>
        </p:nvSpPr>
        <p:spPr>
          <a:xfrm>
            <a:off x="2206906" y="2984614"/>
            <a:ext cx="7778187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 i="0" u="none" strike="noStrike" cap="none">
                <a:solidFill>
                  <a:schemeClr val="lt1"/>
                </a:solidFill>
                <a:latin typeface="+mn-lt"/>
                <a:ea typeface="Helvetica Neue"/>
                <a:cs typeface="Helvetica Neue"/>
                <a:sym typeface="Helvetica Neue"/>
              </a:rPr>
              <a:t>Design Overview</a:t>
            </a:r>
            <a:endParaRPr>
              <a:latin typeface="+mn-lt"/>
            </a:endParaRPr>
          </a:p>
        </p:txBody>
      </p:sp>
      <p:sp>
        <p:nvSpPr>
          <p:cNvPr id="15" name="Google Shape;108;p2">
            <a:extLst>
              <a:ext uri="{FF2B5EF4-FFF2-40B4-BE49-F238E27FC236}">
                <a16:creationId xmlns:a16="http://schemas.microsoft.com/office/drawing/2014/main" id="{72B58A87-FC17-6546-AB9A-EB6C57F6A340}"/>
              </a:ext>
            </a:extLst>
          </p:cNvPr>
          <p:cNvSpPr txBox="1"/>
          <p:nvPr/>
        </p:nvSpPr>
        <p:spPr>
          <a:xfrm>
            <a:off x="1441528" y="3232230"/>
            <a:ext cx="9308941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>
                <a:solidFill>
                  <a:schemeClr val="lt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 </a:t>
            </a:r>
          </a:p>
        </p:txBody>
      </p:sp>
      <p:pic>
        <p:nvPicPr>
          <p:cNvPr id="17" name="Picture 16" descr="A close up of a logo&#10;&#10;Description automatically generated">
            <a:extLst>
              <a:ext uri="{FF2B5EF4-FFF2-40B4-BE49-F238E27FC236}">
                <a16:creationId xmlns:a16="http://schemas.microsoft.com/office/drawing/2014/main" id="{E5538FC0-1F24-EA42-955D-73358F3E7A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4210" y="235709"/>
            <a:ext cx="277906" cy="401420"/>
          </a:xfrm>
          <a:prstGeom prst="rect">
            <a:avLst/>
          </a:prstGeom>
        </p:spPr>
      </p:pic>
      <p:sp>
        <p:nvSpPr>
          <p:cNvPr id="8" name="Google Shape;100;p1">
            <a:extLst>
              <a:ext uri="{FF2B5EF4-FFF2-40B4-BE49-F238E27FC236}">
                <a16:creationId xmlns:a16="http://schemas.microsoft.com/office/drawing/2014/main" id="{354199C3-792D-4745-97AE-759A8DC3E91C}"/>
              </a:ext>
            </a:extLst>
          </p:cNvPr>
          <p:cNvSpPr txBox="1"/>
          <p:nvPr/>
        </p:nvSpPr>
        <p:spPr>
          <a:xfrm>
            <a:off x="376807" y="6524381"/>
            <a:ext cx="7991337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sz="900" spc="200">
                <a:solidFill>
                  <a:schemeClr val="bg1"/>
                </a:solidFill>
                <a:ea typeface="Helvetica Neue Light"/>
                <a:cs typeface="Helvetica Neue Light"/>
                <a:sym typeface="Helvetica Neue Light"/>
              </a:rPr>
              <a:t>ELECTRICAL &amp; COMPUTER ENGINEERING</a:t>
            </a:r>
          </a:p>
        </p:txBody>
      </p:sp>
      <p:sp>
        <p:nvSpPr>
          <p:cNvPr id="10" name="Google Shape;100;p1">
            <a:extLst>
              <a:ext uri="{FF2B5EF4-FFF2-40B4-BE49-F238E27FC236}">
                <a16:creationId xmlns:a16="http://schemas.microsoft.com/office/drawing/2014/main" id="{5FC24E51-733A-2645-96EF-D7F19F3B125F}"/>
              </a:ext>
            </a:extLst>
          </p:cNvPr>
          <p:cNvSpPr txBox="1"/>
          <p:nvPr/>
        </p:nvSpPr>
        <p:spPr>
          <a:xfrm>
            <a:off x="9335597" y="6524381"/>
            <a:ext cx="24734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r"/>
            <a:r>
              <a:rPr lang="en-US" sz="900" spc="200">
                <a:solidFill>
                  <a:schemeClr val="bg1"/>
                </a:solidFill>
                <a:ea typeface="Helvetica Neue Light"/>
                <a:cs typeface="Helvetica Neue Light"/>
                <a:sym typeface="Helvetica Neue Light"/>
              </a:rPr>
              <a:t>GRAINGER ENGINEERING</a:t>
            </a:r>
          </a:p>
        </p:txBody>
      </p:sp>
    </p:spTree>
    <p:extLst>
      <p:ext uri="{BB962C8B-B14F-4D97-AF65-F5344CB8AC3E}">
        <p14:creationId xmlns:p14="http://schemas.microsoft.com/office/powerpoint/2010/main" val="38333397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145;p7">
            <a:extLst>
              <a:ext uri="{FF2B5EF4-FFF2-40B4-BE49-F238E27FC236}">
                <a16:creationId xmlns:a16="http://schemas.microsoft.com/office/drawing/2014/main" id="{5DE4B35C-AD2D-8148-A3D7-1E1ED7909233}"/>
              </a:ext>
            </a:extLst>
          </p:cNvPr>
          <p:cNvSpPr/>
          <p:nvPr/>
        </p:nvSpPr>
        <p:spPr>
          <a:xfrm rot="10800000" flipH="1">
            <a:off x="0" y="6437013"/>
            <a:ext cx="12192000" cy="420987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bg1">
                  <a:lumMod val="75000"/>
                </a:schemeClr>
              </a:gs>
            </a:gsLst>
            <a:lin ang="0" scaled="1"/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100;p1">
            <a:extLst>
              <a:ext uri="{FF2B5EF4-FFF2-40B4-BE49-F238E27FC236}">
                <a16:creationId xmlns:a16="http://schemas.microsoft.com/office/drawing/2014/main" id="{97A51456-7BB9-BA42-8AC0-3FBAA7ADE334}"/>
              </a:ext>
            </a:extLst>
          </p:cNvPr>
          <p:cNvSpPr txBox="1"/>
          <p:nvPr/>
        </p:nvSpPr>
        <p:spPr>
          <a:xfrm>
            <a:off x="9335597" y="6524381"/>
            <a:ext cx="24734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r"/>
            <a:r>
              <a:rPr lang="en-US" sz="900" spc="200">
                <a:solidFill>
                  <a:schemeClr val="bg1"/>
                </a:solidFill>
                <a:ea typeface="Helvetica Neue Light"/>
                <a:cs typeface="Helvetica Neue Light"/>
                <a:sym typeface="Helvetica Neue Light"/>
              </a:rPr>
              <a:t>GRAINGER ENGINEERING</a:t>
            </a:r>
          </a:p>
        </p:txBody>
      </p:sp>
      <p:sp>
        <p:nvSpPr>
          <p:cNvPr id="23" name="Google Shape;145;p7">
            <a:extLst>
              <a:ext uri="{FF2B5EF4-FFF2-40B4-BE49-F238E27FC236}">
                <a16:creationId xmlns:a16="http://schemas.microsoft.com/office/drawing/2014/main" id="{3DE14F04-2DDF-9A49-941F-4E19DD8F838E}"/>
              </a:ext>
            </a:extLst>
          </p:cNvPr>
          <p:cNvSpPr/>
          <p:nvPr/>
        </p:nvSpPr>
        <p:spPr>
          <a:xfrm rot="10800000" flipH="1">
            <a:off x="0" y="-7695"/>
            <a:ext cx="12192000" cy="868218"/>
          </a:xfrm>
          <a:prstGeom prst="rect">
            <a:avLst/>
          </a:prstGeom>
          <a:gradFill>
            <a:gsLst>
              <a:gs pos="0">
                <a:srgbClr val="1B4284"/>
              </a:gs>
              <a:gs pos="100000">
                <a:srgbClr val="13294B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" name="Picture 23" descr="A close up of a logo&#10;&#10;Description automatically generated">
            <a:extLst>
              <a:ext uri="{FF2B5EF4-FFF2-40B4-BE49-F238E27FC236}">
                <a16:creationId xmlns:a16="http://schemas.microsoft.com/office/drawing/2014/main" id="{64F39A5D-F812-0B44-A021-03BEB2D97A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4210" y="228014"/>
            <a:ext cx="277906" cy="401420"/>
          </a:xfrm>
          <a:prstGeom prst="rect">
            <a:avLst/>
          </a:prstGeom>
        </p:spPr>
      </p:pic>
      <p:sp>
        <p:nvSpPr>
          <p:cNvPr id="25" name="Google Shape;100;p1">
            <a:extLst>
              <a:ext uri="{FF2B5EF4-FFF2-40B4-BE49-F238E27FC236}">
                <a16:creationId xmlns:a16="http://schemas.microsoft.com/office/drawing/2014/main" id="{F16B2361-653D-7E4D-8721-180599C301C2}"/>
              </a:ext>
            </a:extLst>
          </p:cNvPr>
          <p:cNvSpPr txBox="1"/>
          <p:nvPr/>
        </p:nvSpPr>
        <p:spPr>
          <a:xfrm>
            <a:off x="376810" y="204051"/>
            <a:ext cx="10910026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Seeing-Eye Hat</a:t>
            </a:r>
            <a:endParaRPr lang="en-US" sz="3200">
              <a:solidFill>
                <a:schemeClr val="lt1"/>
              </a:solidFill>
              <a:latin typeface="+mn-lt"/>
              <a:ea typeface="Helvetica Neue Light"/>
              <a:cs typeface="Helvetica Neue Light"/>
            </a:endParaRPr>
          </a:p>
        </p:txBody>
      </p:sp>
      <p:sp>
        <p:nvSpPr>
          <p:cNvPr id="17" name="Google Shape;100;p1">
            <a:extLst>
              <a:ext uri="{FF2B5EF4-FFF2-40B4-BE49-F238E27FC236}">
                <a16:creationId xmlns:a16="http://schemas.microsoft.com/office/drawing/2014/main" id="{AC844609-CFC1-CC48-88D3-321A0E2CF25F}"/>
              </a:ext>
            </a:extLst>
          </p:cNvPr>
          <p:cNvSpPr txBox="1"/>
          <p:nvPr/>
        </p:nvSpPr>
        <p:spPr>
          <a:xfrm>
            <a:off x="376807" y="6524381"/>
            <a:ext cx="7991337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sz="900" spc="200">
                <a:solidFill>
                  <a:schemeClr val="bg1"/>
                </a:solidFill>
                <a:ea typeface="Helvetica Neue Light"/>
                <a:cs typeface="Helvetica Neue Light"/>
                <a:sym typeface="Helvetica Neue Light"/>
              </a:rPr>
              <a:t>ELECTRICAL &amp; COMPUTER ENGINEERING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5C630FE-D03F-087D-DCF2-54F6F97CD2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615" y="1606541"/>
            <a:ext cx="5387729" cy="4060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 descr="A brown hat with a device on top&#10;&#10;Description automatically generated">
            <a:extLst>
              <a:ext uri="{FF2B5EF4-FFF2-40B4-BE49-F238E27FC236}">
                <a16:creationId xmlns:a16="http://schemas.microsoft.com/office/drawing/2014/main" id="{A675E02F-755B-646B-EEE8-2FB6083774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5194" y="1404937"/>
            <a:ext cx="4126707" cy="4060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235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8"/>
          <p:cNvSpPr txBox="1"/>
          <p:nvPr/>
        </p:nvSpPr>
        <p:spPr>
          <a:xfrm>
            <a:off x="4548417" y="3123892"/>
            <a:ext cx="309516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A5A5A5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CHART / GRAPH</a:t>
            </a:r>
            <a:endParaRPr>
              <a:latin typeface="+mn-lt"/>
            </a:endParaRPr>
          </a:p>
        </p:txBody>
      </p:sp>
      <p:sp>
        <p:nvSpPr>
          <p:cNvPr id="20" name="Google Shape;145;p7">
            <a:extLst>
              <a:ext uri="{FF2B5EF4-FFF2-40B4-BE49-F238E27FC236}">
                <a16:creationId xmlns:a16="http://schemas.microsoft.com/office/drawing/2014/main" id="{5DE4B35C-AD2D-8148-A3D7-1E1ED7909233}"/>
              </a:ext>
            </a:extLst>
          </p:cNvPr>
          <p:cNvSpPr/>
          <p:nvPr/>
        </p:nvSpPr>
        <p:spPr>
          <a:xfrm rot="10800000" flipH="1">
            <a:off x="0" y="6437013"/>
            <a:ext cx="12192000" cy="420987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bg1">
                  <a:lumMod val="75000"/>
                </a:schemeClr>
              </a:gs>
            </a:gsLst>
            <a:lin ang="0" scaled="1"/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100;p1">
            <a:extLst>
              <a:ext uri="{FF2B5EF4-FFF2-40B4-BE49-F238E27FC236}">
                <a16:creationId xmlns:a16="http://schemas.microsoft.com/office/drawing/2014/main" id="{97A51456-7BB9-BA42-8AC0-3FBAA7ADE334}"/>
              </a:ext>
            </a:extLst>
          </p:cNvPr>
          <p:cNvSpPr txBox="1"/>
          <p:nvPr/>
        </p:nvSpPr>
        <p:spPr>
          <a:xfrm>
            <a:off x="9335597" y="6524381"/>
            <a:ext cx="24734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r"/>
            <a:r>
              <a:rPr lang="en-US" sz="900" spc="200">
                <a:solidFill>
                  <a:schemeClr val="bg1"/>
                </a:solidFill>
                <a:ea typeface="Helvetica Neue Light"/>
                <a:cs typeface="Helvetica Neue Light"/>
                <a:sym typeface="Helvetica Neue Light"/>
              </a:rPr>
              <a:t>GRAINGER ENGINEERING</a:t>
            </a:r>
          </a:p>
        </p:txBody>
      </p:sp>
      <p:sp>
        <p:nvSpPr>
          <p:cNvPr id="23" name="Google Shape;145;p7">
            <a:extLst>
              <a:ext uri="{FF2B5EF4-FFF2-40B4-BE49-F238E27FC236}">
                <a16:creationId xmlns:a16="http://schemas.microsoft.com/office/drawing/2014/main" id="{3DE14F04-2DDF-9A49-941F-4E19DD8F838E}"/>
              </a:ext>
            </a:extLst>
          </p:cNvPr>
          <p:cNvSpPr/>
          <p:nvPr/>
        </p:nvSpPr>
        <p:spPr>
          <a:xfrm rot="10800000" flipH="1">
            <a:off x="0" y="-7695"/>
            <a:ext cx="12192000" cy="868218"/>
          </a:xfrm>
          <a:prstGeom prst="rect">
            <a:avLst/>
          </a:prstGeom>
          <a:gradFill>
            <a:gsLst>
              <a:gs pos="0">
                <a:srgbClr val="1B4284"/>
              </a:gs>
              <a:gs pos="100000">
                <a:srgbClr val="13294B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" name="Picture 23" descr="A close up of a logo&#10;&#10;Description automatically generated">
            <a:extLst>
              <a:ext uri="{FF2B5EF4-FFF2-40B4-BE49-F238E27FC236}">
                <a16:creationId xmlns:a16="http://schemas.microsoft.com/office/drawing/2014/main" id="{64F39A5D-F812-0B44-A021-03BEB2D97A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4210" y="228014"/>
            <a:ext cx="277906" cy="401420"/>
          </a:xfrm>
          <a:prstGeom prst="rect">
            <a:avLst/>
          </a:prstGeom>
        </p:spPr>
      </p:pic>
      <p:sp>
        <p:nvSpPr>
          <p:cNvPr id="25" name="Google Shape;100;p1">
            <a:extLst>
              <a:ext uri="{FF2B5EF4-FFF2-40B4-BE49-F238E27FC236}">
                <a16:creationId xmlns:a16="http://schemas.microsoft.com/office/drawing/2014/main" id="{F16B2361-653D-7E4D-8721-180599C301C2}"/>
              </a:ext>
            </a:extLst>
          </p:cNvPr>
          <p:cNvSpPr txBox="1"/>
          <p:nvPr/>
        </p:nvSpPr>
        <p:spPr>
          <a:xfrm>
            <a:off x="376810" y="204051"/>
            <a:ext cx="10910026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u="none" strike="noStrike" cap="none">
                <a:solidFill>
                  <a:schemeClr val="lt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Original Block Diagram</a:t>
            </a:r>
            <a:endParaRPr lang="en-US" sz="3200">
              <a:solidFill>
                <a:schemeClr val="lt1"/>
              </a:solidFill>
              <a:latin typeface="+mn-lt"/>
              <a:ea typeface="Helvetica Neue Light"/>
              <a:cs typeface="Helvetica Neue Light"/>
            </a:endParaRPr>
          </a:p>
        </p:txBody>
      </p:sp>
      <p:sp>
        <p:nvSpPr>
          <p:cNvPr id="17" name="Google Shape;100;p1">
            <a:extLst>
              <a:ext uri="{FF2B5EF4-FFF2-40B4-BE49-F238E27FC236}">
                <a16:creationId xmlns:a16="http://schemas.microsoft.com/office/drawing/2014/main" id="{AC844609-CFC1-CC48-88D3-321A0E2CF25F}"/>
              </a:ext>
            </a:extLst>
          </p:cNvPr>
          <p:cNvSpPr txBox="1"/>
          <p:nvPr/>
        </p:nvSpPr>
        <p:spPr>
          <a:xfrm>
            <a:off x="376807" y="6524381"/>
            <a:ext cx="7991337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sz="900" spc="200">
                <a:solidFill>
                  <a:schemeClr val="bg1"/>
                </a:solidFill>
                <a:ea typeface="Helvetica Neue Light"/>
                <a:cs typeface="Helvetica Neue Light"/>
                <a:sym typeface="Helvetica Neue Light"/>
              </a:rPr>
              <a:t>ELECTRICAL &amp; COMPUTER ENGINEERING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901B903-32B9-F2E5-6B46-9B3221A53D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2358" y="1052667"/>
            <a:ext cx="8920356" cy="5071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8"/>
          <p:cNvSpPr txBox="1"/>
          <p:nvPr/>
        </p:nvSpPr>
        <p:spPr>
          <a:xfrm>
            <a:off x="4548417" y="3123892"/>
            <a:ext cx="309516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A5A5A5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CHART / GRAPH</a:t>
            </a:r>
            <a:endParaRPr>
              <a:latin typeface="+mn-lt"/>
            </a:endParaRPr>
          </a:p>
        </p:txBody>
      </p:sp>
      <p:sp>
        <p:nvSpPr>
          <p:cNvPr id="20" name="Google Shape;145;p7">
            <a:extLst>
              <a:ext uri="{FF2B5EF4-FFF2-40B4-BE49-F238E27FC236}">
                <a16:creationId xmlns:a16="http://schemas.microsoft.com/office/drawing/2014/main" id="{5DE4B35C-AD2D-8148-A3D7-1E1ED7909233}"/>
              </a:ext>
            </a:extLst>
          </p:cNvPr>
          <p:cNvSpPr/>
          <p:nvPr/>
        </p:nvSpPr>
        <p:spPr>
          <a:xfrm rot="10800000" flipH="1">
            <a:off x="0" y="6437013"/>
            <a:ext cx="12192000" cy="420987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bg1">
                  <a:lumMod val="75000"/>
                </a:schemeClr>
              </a:gs>
            </a:gsLst>
            <a:lin ang="0" scaled="1"/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100;p1">
            <a:extLst>
              <a:ext uri="{FF2B5EF4-FFF2-40B4-BE49-F238E27FC236}">
                <a16:creationId xmlns:a16="http://schemas.microsoft.com/office/drawing/2014/main" id="{97A51456-7BB9-BA42-8AC0-3FBAA7ADE334}"/>
              </a:ext>
            </a:extLst>
          </p:cNvPr>
          <p:cNvSpPr txBox="1"/>
          <p:nvPr/>
        </p:nvSpPr>
        <p:spPr>
          <a:xfrm>
            <a:off x="9335597" y="6524381"/>
            <a:ext cx="24734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r"/>
            <a:r>
              <a:rPr lang="en-US" sz="900" spc="200">
                <a:solidFill>
                  <a:schemeClr val="bg1"/>
                </a:solidFill>
                <a:ea typeface="Helvetica Neue Light"/>
                <a:cs typeface="Helvetica Neue Light"/>
                <a:sym typeface="Helvetica Neue Light"/>
              </a:rPr>
              <a:t>GRAINGER ENGINEERING</a:t>
            </a:r>
          </a:p>
        </p:txBody>
      </p:sp>
      <p:sp>
        <p:nvSpPr>
          <p:cNvPr id="23" name="Google Shape;145;p7">
            <a:extLst>
              <a:ext uri="{FF2B5EF4-FFF2-40B4-BE49-F238E27FC236}">
                <a16:creationId xmlns:a16="http://schemas.microsoft.com/office/drawing/2014/main" id="{3DE14F04-2DDF-9A49-941F-4E19DD8F838E}"/>
              </a:ext>
            </a:extLst>
          </p:cNvPr>
          <p:cNvSpPr/>
          <p:nvPr/>
        </p:nvSpPr>
        <p:spPr>
          <a:xfrm rot="10800000" flipH="1">
            <a:off x="0" y="-7695"/>
            <a:ext cx="12192000" cy="868218"/>
          </a:xfrm>
          <a:prstGeom prst="rect">
            <a:avLst/>
          </a:prstGeom>
          <a:gradFill>
            <a:gsLst>
              <a:gs pos="0">
                <a:srgbClr val="1B4284"/>
              </a:gs>
              <a:gs pos="100000">
                <a:srgbClr val="13294B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" name="Picture 23" descr="A close up of a logo&#10;&#10;Description automatically generated">
            <a:extLst>
              <a:ext uri="{FF2B5EF4-FFF2-40B4-BE49-F238E27FC236}">
                <a16:creationId xmlns:a16="http://schemas.microsoft.com/office/drawing/2014/main" id="{64F39A5D-F812-0B44-A021-03BEB2D97A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4210" y="228014"/>
            <a:ext cx="277906" cy="401420"/>
          </a:xfrm>
          <a:prstGeom prst="rect">
            <a:avLst/>
          </a:prstGeom>
        </p:spPr>
      </p:pic>
      <p:sp>
        <p:nvSpPr>
          <p:cNvPr id="25" name="Google Shape;100;p1">
            <a:extLst>
              <a:ext uri="{FF2B5EF4-FFF2-40B4-BE49-F238E27FC236}">
                <a16:creationId xmlns:a16="http://schemas.microsoft.com/office/drawing/2014/main" id="{F16B2361-653D-7E4D-8721-180599C301C2}"/>
              </a:ext>
            </a:extLst>
          </p:cNvPr>
          <p:cNvSpPr txBox="1"/>
          <p:nvPr/>
        </p:nvSpPr>
        <p:spPr>
          <a:xfrm>
            <a:off x="376810" y="204051"/>
            <a:ext cx="10910026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u="none" strike="noStrike" cap="none">
                <a:solidFill>
                  <a:schemeClr val="lt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Final Block Diagram</a:t>
            </a:r>
            <a:endParaRPr lang="en-US" sz="3200">
              <a:solidFill>
                <a:schemeClr val="lt1"/>
              </a:solidFill>
              <a:latin typeface="+mn-lt"/>
              <a:ea typeface="Helvetica Neue Light"/>
              <a:cs typeface="Helvetica Neue Light"/>
            </a:endParaRPr>
          </a:p>
        </p:txBody>
      </p:sp>
      <p:sp>
        <p:nvSpPr>
          <p:cNvPr id="17" name="Google Shape;100;p1">
            <a:extLst>
              <a:ext uri="{FF2B5EF4-FFF2-40B4-BE49-F238E27FC236}">
                <a16:creationId xmlns:a16="http://schemas.microsoft.com/office/drawing/2014/main" id="{AC844609-CFC1-CC48-88D3-321A0E2CF25F}"/>
              </a:ext>
            </a:extLst>
          </p:cNvPr>
          <p:cNvSpPr txBox="1"/>
          <p:nvPr/>
        </p:nvSpPr>
        <p:spPr>
          <a:xfrm>
            <a:off x="376807" y="6524381"/>
            <a:ext cx="7991337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sz="900" spc="200">
                <a:solidFill>
                  <a:schemeClr val="bg1"/>
                </a:solidFill>
                <a:ea typeface="Helvetica Neue Light"/>
                <a:cs typeface="Helvetica Neue Light"/>
                <a:sym typeface="Helvetica Neue Light"/>
              </a:rPr>
              <a:t>ELECTRICAL &amp; COMPUTER ENGINEERING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7A91056-9C7A-CD95-07C3-528F50D3F4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6523" y="1062811"/>
            <a:ext cx="9175102" cy="5188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08545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 descr="A picture containing sky, outdoor, dark&#10;&#10;Description automatically generated">
            <a:extLst>
              <a:ext uri="{FF2B5EF4-FFF2-40B4-BE49-F238E27FC236}">
                <a16:creationId xmlns:a16="http://schemas.microsoft.com/office/drawing/2014/main" id="{5DAA1493-2FB5-2344-8A9A-E273AD71C2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6" name="Google Shape;145;p7">
            <a:extLst>
              <a:ext uri="{FF2B5EF4-FFF2-40B4-BE49-F238E27FC236}">
                <a16:creationId xmlns:a16="http://schemas.microsoft.com/office/drawing/2014/main" id="{062CE0D5-1B23-B448-AA0C-E3F4C798E861}"/>
              </a:ext>
            </a:extLst>
          </p:cNvPr>
          <p:cNvSpPr/>
          <p:nvPr/>
        </p:nvSpPr>
        <p:spPr>
          <a:xfrm rot="10800000" flipH="1">
            <a:off x="-2" y="0"/>
            <a:ext cx="12192000" cy="6858000"/>
          </a:xfrm>
          <a:prstGeom prst="rect">
            <a:avLst/>
          </a:prstGeom>
          <a:gradFill flip="none" rotWithShape="1">
            <a:gsLst>
              <a:gs pos="50000">
                <a:srgbClr val="1B4284">
                  <a:alpha val="10000"/>
                </a:srgbClr>
              </a:gs>
              <a:gs pos="100000">
                <a:srgbClr val="13294B"/>
              </a:gs>
            </a:gsLst>
            <a:lin ang="18900000" scaled="1"/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107;p2">
            <a:extLst>
              <a:ext uri="{FF2B5EF4-FFF2-40B4-BE49-F238E27FC236}">
                <a16:creationId xmlns:a16="http://schemas.microsoft.com/office/drawing/2014/main" id="{C894A7ED-525D-7042-9F0E-5D50052367C2}"/>
              </a:ext>
            </a:extLst>
          </p:cNvPr>
          <p:cNvSpPr txBox="1"/>
          <p:nvPr/>
        </p:nvSpPr>
        <p:spPr>
          <a:xfrm>
            <a:off x="2206906" y="1491040"/>
            <a:ext cx="7778187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 i="0" u="none" strike="noStrike" cap="none">
                <a:solidFill>
                  <a:schemeClr val="lt1"/>
                </a:solidFill>
                <a:latin typeface="+mn-lt"/>
                <a:ea typeface="Helvetica Neue"/>
                <a:cs typeface="Helvetica Neue"/>
                <a:sym typeface="Helvetica Neue"/>
              </a:rPr>
              <a:t>Core Systems</a:t>
            </a:r>
            <a:endParaRPr lang="en-US">
              <a:latin typeface="+mn-lt"/>
            </a:endParaRPr>
          </a:p>
        </p:txBody>
      </p:sp>
      <p:sp>
        <p:nvSpPr>
          <p:cNvPr id="23" name="Google Shape;108;p2">
            <a:extLst>
              <a:ext uri="{FF2B5EF4-FFF2-40B4-BE49-F238E27FC236}">
                <a16:creationId xmlns:a16="http://schemas.microsoft.com/office/drawing/2014/main" id="{F8490BBC-2D3D-ED46-BEA1-CAD327B7D168}"/>
              </a:ext>
            </a:extLst>
          </p:cNvPr>
          <p:cNvSpPr txBox="1"/>
          <p:nvPr/>
        </p:nvSpPr>
        <p:spPr>
          <a:xfrm>
            <a:off x="1441528" y="3232230"/>
            <a:ext cx="9308941" cy="1384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Control Unit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>
                <a:solidFill>
                  <a:schemeClr val="lt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Scanning Mechanism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>
                <a:solidFill>
                  <a:schemeClr val="lt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 Sensing System</a:t>
            </a:r>
          </a:p>
        </p:txBody>
      </p:sp>
      <p:pic>
        <p:nvPicPr>
          <p:cNvPr id="25" name="Picture 24" descr="A close up of a logo&#10;&#10;Description automatically generated">
            <a:extLst>
              <a:ext uri="{FF2B5EF4-FFF2-40B4-BE49-F238E27FC236}">
                <a16:creationId xmlns:a16="http://schemas.microsoft.com/office/drawing/2014/main" id="{282466DE-B3AA-B047-B85B-D8A258C6CA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4210" y="235709"/>
            <a:ext cx="277906" cy="401420"/>
          </a:xfrm>
          <a:prstGeom prst="rect">
            <a:avLst/>
          </a:prstGeom>
        </p:spPr>
      </p:pic>
      <p:sp>
        <p:nvSpPr>
          <p:cNvPr id="8" name="Google Shape;125;p4">
            <a:extLst>
              <a:ext uri="{FF2B5EF4-FFF2-40B4-BE49-F238E27FC236}">
                <a16:creationId xmlns:a16="http://schemas.microsoft.com/office/drawing/2014/main" id="{3CEFFFC9-67B9-8843-B5FD-8ECA6E744A60}"/>
              </a:ext>
            </a:extLst>
          </p:cNvPr>
          <p:cNvSpPr/>
          <p:nvPr/>
        </p:nvSpPr>
        <p:spPr>
          <a:xfrm>
            <a:off x="5520230" y="2759325"/>
            <a:ext cx="1151540" cy="111983"/>
          </a:xfrm>
          <a:prstGeom prst="rect">
            <a:avLst/>
          </a:prstGeom>
          <a:solidFill>
            <a:srgbClr val="FF552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100;p1">
            <a:extLst>
              <a:ext uri="{FF2B5EF4-FFF2-40B4-BE49-F238E27FC236}">
                <a16:creationId xmlns:a16="http://schemas.microsoft.com/office/drawing/2014/main" id="{44603391-9C4F-8545-BD4F-1D0E1DCE80DA}"/>
              </a:ext>
            </a:extLst>
          </p:cNvPr>
          <p:cNvSpPr txBox="1"/>
          <p:nvPr/>
        </p:nvSpPr>
        <p:spPr>
          <a:xfrm>
            <a:off x="9335597" y="6524381"/>
            <a:ext cx="24734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r"/>
            <a:r>
              <a:rPr lang="en-US" sz="900" spc="200">
                <a:solidFill>
                  <a:schemeClr val="bg1"/>
                </a:solidFill>
                <a:ea typeface="Helvetica Neue Light"/>
                <a:cs typeface="Helvetica Neue Light"/>
                <a:sym typeface="Helvetica Neue Light"/>
              </a:rPr>
              <a:t>GRAINGER ENGINEERING</a:t>
            </a:r>
          </a:p>
        </p:txBody>
      </p:sp>
      <p:sp>
        <p:nvSpPr>
          <p:cNvPr id="9" name="Google Shape;100;p1">
            <a:extLst>
              <a:ext uri="{FF2B5EF4-FFF2-40B4-BE49-F238E27FC236}">
                <a16:creationId xmlns:a16="http://schemas.microsoft.com/office/drawing/2014/main" id="{592F2115-AAD2-4D4D-B5F6-B6CAC244A2B2}"/>
              </a:ext>
            </a:extLst>
          </p:cNvPr>
          <p:cNvSpPr txBox="1"/>
          <p:nvPr/>
        </p:nvSpPr>
        <p:spPr>
          <a:xfrm>
            <a:off x="376807" y="6524381"/>
            <a:ext cx="7991337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sz="900" spc="200">
                <a:solidFill>
                  <a:schemeClr val="bg1"/>
                </a:solidFill>
                <a:ea typeface="Helvetica Neue Light"/>
                <a:cs typeface="Helvetica Neue Light"/>
                <a:sym typeface="Helvetica Neue Light"/>
              </a:rPr>
              <a:t>ELECTRICAL &amp; COMPUTER ENGINEERING</a:t>
            </a:r>
          </a:p>
        </p:txBody>
      </p:sp>
    </p:spTree>
    <p:extLst>
      <p:ext uri="{BB962C8B-B14F-4D97-AF65-F5344CB8AC3E}">
        <p14:creationId xmlns:p14="http://schemas.microsoft.com/office/powerpoint/2010/main" val="37139098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32</Slides>
  <Notes>16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3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Varik .</dc:creator>
  <cp:revision>14</cp:revision>
  <dcterms:modified xsi:type="dcterms:W3CDTF">2024-04-29T02:36:45Z</dcterms:modified>
</cp:coreProperties>
</file>